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327" r:id="rId2"/>
    <p:sldId id="328" r:id="rId3"/>
    <p:sldId id="256" r:id="rId4"/>
    <p:sldId id="275" r:id="rId5"/>
    <p:sldId id="276" r:id="rId6"/>
    <p:sldId id="278" r:id="rId7"/>
    <p:sldId id="258" r:id="rId8"/>
    <p:sldId id="285" r:id="rId9"/>
    <p:sldId id="262" r:id="rId10"/>
    <p:sldId id="274" r:id="rId11"/>
    <p:sldId id="277" r:id="rId12"/>
    <p:sldId id="270" r:id="rId13"/>
    <p:sldId id="269" r:id="rId14"/>
    <p:sldId id="268" r:id="rId15"/>
    <p:sldId id="271" r:id="rId16"/>
    <p:sldId id="272" r:id="rId17"/>
    <p:sldId id="286" r:id="rId18"/>
    <p:sldId id="279" r:id="rId19"/>
    <p:sldId id="291" r:id="rId20"/>
    <p:sldId id="280" r:id="rId21"/>
    <p:sldId id="290" r:id="rId22"/>
    <p:sldId id="281" r:id="rId23"/>
    <p:sldId id="282" r:id="rId24"/>
    <p:sldId id="292" r:id="rId25"/>
    <p:sldId id="283" r:id="rId26"/>
    <p:sldId id="289" r:id="rId27"/>
    <p:sldId id="287" r:id="rId28"/>
    <p:sldId id="309" r:id="rId29"/>
    <p:sldId id="310" r:id="rId30"/>
    <p:sldId id="311" r:id="rId31"/>
    <p:sldId id="312" r:id="rId32"/>
    <p:sldId id="313" r:id="rId33"/>
    <p:sldId id="330" r:id="rId34"/>
    <p:sldId id="314" r:id="rId35"/>
    <p:sldId id="315" r:id="rId36"/>
    <p:sldId id="316" r:id="rId37"/>
    <p:sldId id="317" r:id="rId38"/>
    <p:sldId id="318" r:id="rId39"/>
    <p:sldId id="319" r:id="rId40"/>
    <p:sldId id="320" r:id="rId41"/>
    <p:sldId id="321" r:id="rId42"/>
    <p:sldId id="322" r:id="rId43"/>
    <p:sldId id="288" r:id="rId44"/>
    <p:sldId id="294" r:id="rId45"/>
    <p:sldId id="296" r:id="rId46"/>
    <p:sldId id="297" r:id="rId47"/>
    <p:sldId id="298" r:id="rId48"/>
    <p:sldId id="299" r:id="rId49"/>
    <p:sldId id="300" r:id="rId50"/>
    <p:sldId id="325" r:id="rId51"/>
    <p:sldId id="301" r:id="rId52"/>
    <p:sldId id="302" r:id="rId53"/>
    <p:sldId id="303" r:id="rId54"/>
    <p:sldId id="304" r:id="rId55"/>
    <p:sldId id="305" r:id="rId56"/>
    <p:sldId id="306" r:id="rId57"/>
    <p:sldId id="307" r:id="rId58"/>
    <p:sldId id="284" r:id="rId59"/>
    <p:sldId id="326" r:id="rId60"/>
    <p:sldId id="32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FFFFE1"/>
    <a:srgbClr val="FFFFE7"/>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715" autoAdjust="0"/>
  </p:normalViewPr>
  <p:slideViewPr>
    <p:cSldViewPr snapToGrid="0">
      <p:cViewPr varScale="1">
        <p:scale>
          <a:sx n="76" d="100"/>
          <a:sy n="76" d="100"/>
        </p:scale>
        <p:origin x="-917" y="-86"/>
      </p:cViewPr>
      <p:guideLst>
        <p:guide orient="horz" pos="2160"/>
        <p:guide pos="3840"/>
      </p:guideLst>
    </p:cSldViewPr>
  </p:slideViewPr>
  <p:notesTextViewPr>
    <p:cViewPr>
      <p:scale>
        <a:sx n="1" d="1"/>
        <a:sy n="1" d="1"/>
      </p:scale>
      <p:origin x="0" y="0"/>
    </p:cViewPr>
  </p:notesTextViewPr>
  <p:sorterViewPr>
    <p:cViewPr>
      <p:scale>
        <a:sx n="100" d="100"/>
        <a:sy n="100" d="100"/>
      </p:scale>
      <p:origin x="0" y="-16997"/>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036F6-0498-A845-A671-368CEAB1CF65}" type="datetimeFigureOut">
              <a:rPr lang="en-US" altLang="zh-HK"/>
              <a:pPr/>
              <a:t>3/20/2018</a:t>
            </a:fld>
            <a:endParaRPr lang="zh-HK"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DBA96-6E0C-FA4E-82E8-A6C7C390CD2B}" type="slidenum">
              <a:rPr lang="en-US" altLang="zh-HK"/>
              <a:pPr/>
              <a:t>‹#›</a:t>
            </a:fld>
            <a:endParaRPr lang="zh-HK" altLang="en-US"/>
          </a:p>
        </p:txBody>
      </p:sp>
    </p:spTree>
    <p:extLst>
      <p:ext uri="{BB962C8B-B14F-4D97-AF65-F5344CB8AC3E}">
        <p14:creationId xmlns="" xmlns:p14="http://schemas.microsoft.com/office/powerpoint/2010/main" val="82659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b="1" dirty="0" smtClean="0"/>
              <a:t>附註</a:t>
            </a:r>
            <a:endParaRPr lang="en-US" altLang="zh-TW" dirty="0" smtClean="0"/>
          </a:p>
          <a:p>
            <a:pPr marL="0" indent="0">
              <a:buNone/>
            </a:pPr>
            <a:r>
              <a:rPr lang="en-US" altLang="zh-TW" dirty="0" smtClean="0"/>
              <a:t>《</a:t>
            </a:r>
            <a:r>
              <a:rPr lang="zh-TW" altLang="en-US" dirty="0" smtClean="0"/>
              <a:t>新事</a:t>
            </a:r>
            <a:r>
              <a:rPr lang="en-US" altLang="zh-TW" dirty="0" smtClean="0"/>
              <a:t>》</a:t>
            </a:r>
            <a:r>
              <a:rPr lang="zh-TW" altLang="en-US" dirty="0" smtClean="0"/>
              <a:t>：</a:t>
            </a:r>
            <a:r>
              <a:rPr lang="en-US" altLang="zh-TW" dirty="0" smtClean="0"/>
              <a:t>《</a:t>
            </a:r>
            <a:r>
              <a:rPr lang="zh-TW" altLang="en-US" dirty="0" smtClean="0"/>
              <a:t>新事</a:t>
            </a:r>
            <a:r>
              <a:rPr lang="en-US" altLang="zh-TW" dirty="0" smtClean="0"/>
              <a:t>》</a:t>
            </a:r>
            <a:r>
              <a:rPr lang="zh-TW" altLang="en-US" dirty="0" smtClean="0"/>
              <a:t>通諭 </a:t>
            </a:r>
            <a:r>
              <a:rPr lang="en-US" altLang="zh-TW" dirty="0" smtClean="0"/>
              <a:t>(1891)</a:t>
            </a:r>
          </a:p>
          <a:p>
            <a:pPr marL="0" indent="0">
              <a:buNone/>
            </a:pPr>
            <a:r>
              <a:rPr lang="en-US" altLang="zh-TW" dirty="0" smtClean="0"/>
              <a:t>《</a:t>
            </a:r>
            <a:r>
              <a:rPr lang="zh-TW" altLang="en-US" dirty="0" smtClean="0"/>
              <a:t>四十</a:t>
            </a:r>
            <a:r>
              <a:rPr lang="en-US" altLang="zh-TW" dirty="0" smtClean="0"/>
              <a:t>》</a:t>
            </a:r>
            <a:r>
              <a:rPr lang="zh-TW" altLang="en-US" dirty="0" smtClean="0"/>
              <a:t>：</a:t>
            </a:r>
            <a:r>
              <a:rPr lang="en-US" altLang="zh-TW" dirty="0" smtClean="0"/>
              <a:t>《</a:t>
            </a:r>
            <a:r>
              <a:rPr lang="zh-TW" altLang="en-US" dirty="0" smtClean="0"/>
              <a:t>四十週年</a:t>
            </a:r>
            <a:r>
              <a:rPr lang="en-US" altLang="zh-TW" dirty="0" smtClean="0"/>
              <a:t>》</a:t>
            </a:r>
            <a:r>
              <a:rPr lang="zh-TW" altLang="en-US" dirty="0" smtClean="0"/>
              <a:t>通諭 </a:t>
            </a:r>
            <a:r>
              <a:rPr lang="en-US" altLang="zh-TW" dirty="0" smtClean="0"/>
              <a:t>(1931)</a:t>
            </a:r>
          </a:p>
          <a:p>
            <a:pPr marL="0" indent="0">
              <a:buNone/>
            </a:pPr>
            <a:r>
              <a:rPr lang="en-US" altLang="zh-TW" dirty="0" smtClean="0"/>
              <a:t>《</a:t>
            </a:r>
            <a:r>
              <a:rPr lang="zh-TW" altLang="en-US" dirty="0" smtClean="0"/>
              <a:t>慈母</a:t>
            </a:r>
            <a:r>
              <a:rPr lang="en-US" altLang="zh-TW" dirty="0" smtClean="0"/>
              <a:t>》</a:t>
            </a:r>
            <a:r>
              <a:rPr lang="zh-TW" altLang="en-US" dirty="0" smtClean="0"/>
              <a:t>：</a:t>
            </a:r>
            <a:r>
              <a:rPr lang="en-US" altLang="zh-TW" dirty="0" smtClean="0"/>
              <a:t>《</a:t>
            </a:r>
            <a:r>
              <a:rPr lang="zh-TW" altLang="en-US" dirty="0" smtClean="0"/>
              <a:t>慈母與導師</a:t>
            </a:r>
            <a:r>
              <a:rPr lang="en-US" altLang="zh-TW" dirty="0" smtClean="0"/>
              <a:t>》</a:t>
            </a:r>
            <a:r>
              <a:rPr lang="zh-TW" altLang="en-US" dirty="0" smtClean="0"/>
              <a:t>通諭 </a:t>
            </a:r>
            <a:r>
              <a:rPr lang="en-US" altLang="zh-TW" dirty="0" smtClean="0"/>
              <a:t>(1961)</a:t>
            </a:r>
          </a:p>
          <a:p>
            <a:pPr marL="0" indent="0">
              <a:buNone/>
            </a:pPr>
            <a:r>
              <a:rPr lang="en-US" altLang="zh-TW" dirty="0" smtClean="0"/>
              <a:t>《</a:t>
            </a:r>
            <a:r>
              <a:rPr lang="zh-TW" altLang="en-US" dirty="0" smtClean="0"/>
              <a:t>和平</a:t>
            </a:r>
            <a:r>
              <a:rPr lang="en-US" altLang="zh-TW" dirty="0" smtClean="0"/>
              <a:t>》</a:t>
            </a:r>
            <a:r>
              <a:rPr lang="zh-TW" altLang="en-US" dirty="0" smtClean="0"/>
              <a:t>：</a:t>
            </a:r>
            <a:r>
              <a:rPr lang="en-US" altLang="zh-TW" dirty="0" smtClean="0"/>
              <a:t>《</a:t>
            </a:r>
            <a:r>
              <a:rPr lang="zh-TW" altLang="en-US" dirty="0" smtClean="0"/>
              <a:t>和平於世</a:t>
            </a:r>
            <a:r>
              <a:rPr lang="en-US" altLang="zh-TW" dirty="0" smtClean="0"/>
              <a:t>》</a:t>
            </a:r>
            <a:r>
              <a:rPr lang="zh-TW" altLang="en-US" dirty="0" smtClean="0"/>
              <a:t>通諭 </a:t>
            </a:r>
            <a:r>
              <a:rPr lang="en-US" altLang="zh-TW" dirty="0" smtClean="0"/>
              <a:t>(1963)</a:t>
            </a:r>
          </a:p>
          <a:p>
            <a:endParaRPr lang="en-US" altLang="zh-HK" dirty="0" smtClean="0"/>
          </a:p>
          <a:p>
            <a:r>
              <a:rPr lang="en-US" altLang="zh-HK" dirty="0" smtClean="0"/>
              <a:t>Photo source: https://commons.wikimedia.org/w/index.php?curid=2435011</a:t>
            </a:r>
            <a:endParaRPr lang="zh-HK" altLang="en-US" dirty="0"/>
          </a:p>
        </p:txBody>
      </p:sp>
      <p:sp>
        <p:nvSpPr>
          <p:cNvPr id="4" name="投影片編號版面配置區 3"/>
          <p:cNvSpPr>
            <a:spLocks noGrp="1"/>
          </p:cNvSpPr>
          <p:nvPr>
            <p:ph type="sldNum" sz="quarter" idx="10"/>
          </p:nvPr>
        </p:nvSpPr>
        <p:spPr/>
        <p:txBody>
          <a:bodyPr/>
          <a:lstStyle/>
          <a:p>
            <a:fld id="{204DBA96-6E0C-FA4E-82E8-A6C7C390CD2B}" type="slidenum">
              <a:rPr lang="en-US" altLang="zh-HK" smtClean="0"/>
              <a:pPr/>
              <a:t>1</a:t>
            </a:fld>
            <a:endParaRPr lang="zh-HK" altLang="en-US"/>
          </a:p>
        </p:txBody>
      </p:sp>
    </p:spTree>
    <p:extLst>
      <p:ext uri="{BB962C8B-B14F-4D97-AF65-F5344CB8AC3E}">
        <p14:creationId xmlns="" xmlns:p14="http://schemas.microsoft.com/office/powerpoint/2010/main" val="991334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以真理、公義和仁愛重新建立社會的關係</a:t>
            </a:r>
            <a:endParaRPr lang="zh-HK" altLang="en-US" dirty="0"/>
          </a:p>
        </p:txBody>
      </p:sp>
      <p:sp>
        <p:nvSpPr>
          <p:cNvPr id="4" name="投影片編號版面配置區 3"/>
          <p:cNvSpPr>
            <a:spLocks noGrp="1"/>
          </p:cNvSpPr>
          <p:nvPr>
            <p:ph type="sldNum" sz="quarter" idx="10"/>
          </p:nvPr>
        </p:nvSpPr>
        <p:spPr/>
        <p:txBody>
          <a:bodyPr/>
          <a:lstStyle/>
          <a:p>
            <a:fld id="{862AFE15-8847-495A-8C51-12F6BAB97CB8}" type="slidenum">
              <a:rPr lang="zh-HK" altLang="en-US" smtClean="0"/>
              <a:pPr/>
              <a:t>22</a:t>
            </a:fld>
            <a:endParaRPr lang="zh-HK" altLang="en-US"/>
          </a:p>
        </p:txBody>
      </p:sp>
    </p:spTree>
    <p:extLst>
      <p:ext uri="{BB962C8B-B14F-4D97-AF65-F5344CB8AC3E}">
        <p14:creationId xmlns="" xmlns:p14="http://schemas.microsoft.com/office/powerpoint/2010/main" val="350840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04DBA96-6E0C-FA4E-82E8-A6C7C390CD2B}" type="slidenum">
              <a:rPr lang="en-US" altLang="zh-HK"/>
              <a:pPr/>
              <a:t>27</a:t>
            </a:fld>
            <a:endParaRPr lang="zh-HK" altLang="en-US"/>
          </a:p>
        </p:txBody>
      </p:sp>
    </p:spTree>
    <p:extLst>
      <p:ext uri="{BB962C8B-B14F-4D97-AF65-F5344CB8AC3E}">
        <p14:creationId xmlns="" xmlns:p14="http://schemas.microsoft.com/office/powerpoint/2010/main" val="422181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04DBA96-6E0C-FA4E-82E8-A6C7C390CD2B}" type="slidenum">
              <a:rPr lang="en-US" altLang="zh-HK"/>
              <a:pPr/>
              <a:t>43</a:t>
            </a:fld>
            <a:endParaRPr lang="zh-HK" altLang="en-US"/>
          </a:p>
        </p:txBody>
      </p:sp>
    </p:spTree>
    <p:extLst>
      <p:ext uri="{BB962C8B-B14F-4D97-AF65-F5344CB8AC3E}">
        <p14:creationId xmlns="" xmlns:p14="http://schemas.microsoft.com/office/powerpoint/2010/main" val="422181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7AA1DC2C-67FC-404C-A391-4F20BCED9ACC}" type="slidenum">
              <a:rPr lang="en-US" smtClean="0"/>
              <a:pPr/>
              <a:t>52</a:t>
            </a:fld>
            <a:endParaRPr lang="en-US"/>
          </a:p>
        </p:txBody>
      </p:sp>
    </p:spTree>
    <p:extLst>
      <p:ext uri="{BB962C8B-B14F-4D97-AF65-F5344CB8AC3E}">
        <p14:creationId xmlns="" xmlns:p14="http://schemas.microsoft.com/office/powerpoint/2010/main" val="27869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04DBA96-6E0C-FA4E-82E8-A6C7C390CD2B}" type="slidenum">
              <a:rPr lang="en-US" altLang="zh-HK" smtClean="0"/>
              <a:pPr/>
              <a:t>58</a:t>
            </a:fld>
            <a:endParaRPr lang="zh-HK" altLang="en-US"/>
          </a:p>
        </p:txBody>
      </p:sp>
    </p:spTree>
    <p:extLst>
      <p:ext uri="{BB962C8B-B14F-4D97-AF65-F5344CB8AC3E}">
        <p14:creationId xmlns="" xmlns:p14="http://schemas.microsoft.com/office/powerpoint/2010/main" val="306665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b="1" i="0" kern="1200" dirty="0" smtClean="0">
                <a:solidFill>
                  <a:schemeClr val="tx1"/>
                </a:solidFill>
                <a:effectLst/>
                <a:latin typeface="+mn-lt"/>
                <a:ea typeface="+mn-ea"/>
                <a:cs typeface="+mn-cs"/>
              </a:rPr>
              <a:t>Pope John XXIII, Person of the Year </a:t>
            </a:r>
            <a:r>
              <a:rPr lang="en-US" altLang="zh-HK" sz="1200" b="0" i="0" kern="1200" dirty="0" smtClean="0">
                <a:solidFill>
                  <a:schemeClr val="tx1"/>
                </a:solidFill>
                <a:effectLst/>
                <a:latin typeface="+mn-lt"/>
                <a:ea typeface="+mn-ea"/>
                <a:cs typeface="+mn-cs"/>
              </a:rPr>
              <a:t>|</a:t>
            </a:r>
            <a:r>
              <a:rPr lang="en-US" altLang="zh-HK" sz="1200" b="1" i="0" kern="1200" dirty="0" smtClean="0">
                <a:solidFill>
                  <a:schemeClr val="tx1"/>
                </a:solidFill>
                <a:effectLst/>
                <a:latin typeface="+mn-lt"/>
                <a:ea typeface="+mn-ea"/>
                <a:cs typeface="+mn-cs"/>
              </a:rPr>
              <a:t> Jan. 4, 1963</a:t>
            </a:r>
          </a:p>
          <a:p>
            <a:r>
              <a:rPr lang="en-US" altLang="zh-HK" sz="1100" dirty="0" smtClean="0"/>
              <a:t>Photo</a:t>
            </a:r>
            <a:r>
              <a:rPr lang="en-US" altLang="zh-HK" sz="1100" baseline="0" dirty="0" smtClean="0"/>
              <a:t> Source: </a:t>
            </a:r>
            <a:r>
              <a:rPr lang="en-US" altLang="zh-HK" dirty="0" smtClean="0"/>
              <a:t>http://content.time.com/time/covers/0,16641,19630104,00.html</a:t>
            </a:r>
          </a:p>
          <a:p>
            <a:endParaRPr lang="en-US" altLang="zh-HK" dirty="0" smtClean="0"/>
          </a:p>
          <a:p>
            <a:r>
              <a:rPr lang="en-US" altLang="zh-HK" sz="1200" b="0" i="0" kern="1200" dirty="0" smtClean="0">
                <a:solidFill>
                  <a:schemeClr val="tx1"/>
                </a:solidFill>
                <a:effectLst/>
                <a:latin typeface="+mn-lt"/>
                <a:ea typeface="+mn-ea"/>
                <a:cs typeface="+mn-cs"/>
              </a:rPr>
              <a:t>“The Year of Our Lord 1962 was a year of American resolve, Russian orbiting, European union and Chinese war.</a:t>
            </a:r>
          </a:p>
          <a:p>
            <a:r>
              <a:rPr lang="en-US" altLang="zh-HK" sz="1200" b="0" i="0" kern="1200" dirty="0" smtClean="0">
                <a:solidFill>
                  <a:schemeClr val="tx1"/>
                </a:solidFill>
                <a:effectLst/>
                <a:latin typeface="+mn-lt"/>
                <a:ea typeface="+mn-ea"/>
                <a:cs typeface="+mn-cs"/>
              </a:rPr>
              <a:t>In a tense yet hope-filled time, these were the events that dominated conversation and invited history's scrutiny. But history has a long eye, and it is quite possible that in her vision 1962's most fateful rendezvous took place in the world's most famous church—having lived for years in men's hearts and minds.</a:t>
            </a:r>
          </a:p>
          <a:p>
            <a:r>
              <a:rPr lang="en-US" altLang="zh-HK" sz="1200" b="0" i="0" kern="1200" dirty="0" smtClean="0">
                <a:solidFill>
                  <a:schemeClr val="tx1"/>
                </a:solidFill>
                <a:effectLst/>
                <a:latin typeface="+mn-lt"/>
                <a:ea typeface="+mn-ea"/>
                <a:cs typeface="+mn-cs"/>
              </a:rPr>
              <a:t>That event was the beginning of a revolution in Christianity, the ancient faith whose 900 million adherents make it the world's largest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b="0" i="0" kern="1200" dirty="0" smtClean="0">
                <a:solidFill>
                  <a:schemeClr val="tx1"/>
                </a:solidFill>
                <a:effectLst/>
                <a:latin typeface="+mn-lt"/>
                <a:ea typeface="+mn-ea"/>
                <a:cs typeface="+mn-cs"/>
              </a:rPr>
              <a:t>Source: </a:t>
            </a:r>
            <a:r>
              <a:rPr lang="en-US" altLang="zh-HK" dirty="0" smtClean="0"/>
              <a:t>http://content.time.com/time/covers/0,16641,19630104,00.html</a:t>
            </a:r>
          </a:p>
          <a:p>
            <a:endParaRPr lang="en-US" altLang="zh-HK" sz="1200" b="0" i="0" kern="1200" dirty="0" smtClean="0">
              <a:solidFill>
                <a:schemeClr val="tx1"/>
              </a:solidFill>
              <a:effectLst/>
              <a:latin typeface="+mn-lt"/>
              <a:ea typeface="+mn-ea"/>
              <a:cs typeface="+mn-cs"/>
            </a:endParaRPr>
          </a:p>
          <a:p>
            <a:r>
              <a:rPr lang="en-US" altLang="zh-HK" sz="1200" b="0" i="0" kern="1200" dirty="0" smtClean="0">
                <a:solidFill>
                  <a:schemeClr val="tx1"/>
                </a:solidFill>
                <a:effectLst/>
                <a:latin typeface="+mn-lt"/>
                <a:ea typeface="+mn-ea"/>
                <a:cs typeface="+mn-cs"/>
              </a:rPr>
              <a:t>‘Pope John XXIII surprised those who expected him to be a caretaker pope by calling the historic Second Vatican Council (1962–1965), the first session opening on 11 October 1962. His passionate views on equality were summed up in his famous statement, "We were all made in God's image, and thus, we are all Godly alike." John XXIII made many passionate speeches during his pontificate, one of which was on the day that he opened the Second Vatican Council in the middle of the night to the crowd gathered in St. Peter's Square: "Dear children, returning home, you will find children: give your children a hug and say: This is a hug from the Pope!”’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b="0" i="0" kern="1200" dirty="0" smtClean="0">
                <a:solidFill>
                  <a:schemeClr val="tx1"/>
                </a:solidFill>
                <a:effectLst/>
                <a:latin typeface="+mn-lt"/>
                <a:ea typeface="+mn-ea"/>
                <a:cs typeface="+mn-cs"/>
              </a:rPr>
              <a:t>Source:</a:t>
            </a:r>
            <a:r>
              <a:rPr lang="en-US" altLang="zh-HK" sz="1200" b="0" i="0" kern="1200" baseline="0" dirty="0" smtClean="0">
                <a:solidFill>
                  <a:schemeClr val="tx1"/>
                </a:solidFill>
                <a:effectLst/>
                <a:latin typeface="+mn-lt"/>
                <a:ea typeface="+mn-ea"/>
                <a:cs typeface="+mn-cs"/>
              </a:rPr>
              <a:t> </a:t>
            </a:r>
            <a:r>
              <a:rPr lang="en-US" altLang="zh-HK" sz="1200" b="0" i="0" kern="1200" dirty="0" smtClean="0">
                <a:solidFill>
                  <a:schemeClr val="tx1"/>
                </a:solidFill>
                <a:effectLst/>
                <a:latin typeface="+mn-lt"/>
                <a:ea typeface="+mn-ea"/>
                <a:cs typeface="+mn-cs"/>
              </a:rPr>
              <a:t>https://en.wikipedia.org/wiki/Pope_John_XXIII</a:t>
            </a:r>
          </a:p>
          <a:p>
            <a:endParaRPr lang="zh-HK" altLang="en-US" dirty="0"/>
          </a:p>
        </p:txBody>
      </p:sp>
      <p:sp>
        <p:nvSpPr>
          <p:cNvPr id="4" name="投影片編號版面配置區 3"/>
          <p:cNvSpPr>
            <a:spLocks noGrp="1"/>
          </p:cNvSpPr>
          <p:nvPr>
            <p:ph type="sldNum" sz="quarter" idx="10"/>
          </p:nvPr>
        </p:nvSpPr>
        <p:spPr/>
        <p:txBody>
          <a:bodyPr/>
          <a:lstStyle/>
          <a:p>
            <a:fld id="{204DBA96-6E0C-FA4E-82E8-A6C7C390CD2B}" type="slidenum">
              <a:rPr lang="en-US" altLang="zh-HK" smtClean="0"/>
              <a:pPr/>
              <a:t>59</a:t>
            </a:fld>
            <a:endParaRPr lang="zh-HK" altLang="en-US"/>
          </a:p>
        </p:txBody>
      </p:sp>
    </p:spTree>
    <p:extLst>
      <p:ext uri="{BB962C8B-B14F-4D97-AF65-F5344CB8AC3E}">
        <p14:creationId xmlns="" xmlns:p14="http://schemas.microsoft.com/office/powerpoint/2010/main" val="2918395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Source of photo: https://www.catholicworldreport.com/2014/04/03/john-xxiii-and-the-jews/</a:t>
            </a:r>
          </a:p>
          <a:p>
            <a:endParaRPr lang="en-US" altLang="zh-H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b="1" i="0" kern="1200" dirty="0" smtClean="0">
                <a:solidFill>
                  <a:schemeClr val="tx1"/>
                </a:solidFill>
                <a:effectLst/>
                <a:latin typeface="+mn-lt"/>
                <a:ea typeface="+mn-ea"/>
                <a:cs typeface="+mn-cs"/>
              </a:rPr>
              <a:t>John XXIII and the Jews</a:t>
            </a:r>
          </a:p>
          <a:p>
            <a:r>
              <a:rPr lang="en-US" altLang="zh-HK" sz="1200" b="0" i="0" kern="1200" dirty="0" smtClean="0">
                <a:solidFill>
                  <a:schemeClr val="tx1"/>
                </a:solidFill>
                <a:effectLst/>
                <a:latin typeface="+mn-lt"/>
                <a:ea typeface="+mn-ea"/>
                <a:cs typeface="+mn-cs"/>
              </a:rPr>
              <a:t>How the personal experience of Angelo </a:t>
            </a:r>
            <a:r>
              <a:rPr lang="en-US" altLang="zh-HK" sz="1200" b="0" i="0" kern="1200" dirty="0" err="1" smtClean="0">
                <a:solidFill>
                  <a:schemeClr val="tx1"/>
                </a:solidFill>
                <a:effectLst/>
                <a:latin typeface="+mn-lt"/>
                <a:ea typeface="+mn-ea"/>
                <a:cs typeface="+mn-cs"/>
              </a:rPr>
              <a:t>Roncalli</a:t>
            </a:r>
            <a:r>
              <a:rPr lang="en-US" altLang="zh-HK" sz="1200" b="0" i="0" kern="1200" dirty="0" smtClean="0">
                <a:solidFill>
                  <a:schemeClr val="tx1"/>
                </a:solidFill>
                <a:effectLst/>
                <a:latin typeface="+mn-lt"/>
                <a:ea typeface="+mn-ea"/>
                <a:cs typeface="+mn-cs"/>
              </a:rPr>
              <a:t> during World War II changed the course of Catholic-Jewish relations</a:t>
            </a:r>
            <a:endParaRPr lang="en-US" altLang="zh-HK" dirty="0" smtClean="0"/>
          </a:p>
          <a:p>
            <a:r>
              <a:rPr lang="en-US" altLang="zh-HK" dirty="0" smtClean="0"/>
              <a:t>By Thomas L. McDonald  3 Apr 2014 The Catholic World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dirty="0" smtClean="0"/>
              <a:t>https://www.catholicworldreport.com/2014/04/03/john-xxiii-and-the-jews/</a:t>
            </a:r>
          </a:p>
          <a:p>
            <a:endParaRPr lang="en-US" altLang="zh-HK" dirty="0" smtClean="0"/>
          </a:p>
          <a:p>
            <a:r>
              <a:rPr lang="en-US" altLang="zh-HK" sz="1200" b="0" i="0" kern="1200" dirty="0" smtClean="0">
                <a:solidFill>
                  <a:schemeClr val="tx1"/>
                </a:solidFill>
                <a:effectLst/>
                <a:latin typeface="+mn-lt"/>
                <a:ea typeface="+mn-ea"/>
                <a:cs typeface="+mn-cs"/>
              </a:rPr>
              <a:t>The Pope, too, would meet with Jewish leaders, greeting the first delegation from America with the words, “We are all sons of the same Heavenly Father. Among us there must ever be the brightness of love and its practice. I am Joseph, your brother.”</a:t>
            </a:r>
          </a:p>
          <a:p>
            <a:endParaRPr lang="en-US" altLang="zh-HK" sz="1200" b="0" i="0" kern="1200" dirty="0" smtClean="0">
              <a:solidFill>
                <a:schemeClr val="tx1"/>
              </a:solidFill>
              <a:effectLst/>
              <a:latin typeface="+mn-lt"/>
              <a:ea typeface="+mn-ea"/>
              <a:cs typeface="+mn-cs"/>
            </a:endParaRPr>
          </a:p>
          <a:p>
            <a:endParaRPr lang="en-US" altLang="zh-HK" dirty="0" smtClean="0"/>
          </a:p>
          <a:p>
            <a:endParaRPr lang="en-US" altLang="zh-H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b="0" i="0" kern="1200" dirty="0" smtClean="0">
                <a:solidFill>
                  <a:schemeClr val="tx1"/>
                </a:solidFill>
                <a:effectLst/>
                <a:latin typeface="+mn-lt"/>
                <a:ea typeface="+mn-ea"/>
                <a:cs typeface="+mn-cs"/>
              </a:rPr>
              <a:t>John XXIII: The accidental saint</a:t>
            </a:r>
          </a:p>
          <a:p>
            <a:r>
              <a:rPr lang="en-US" altLang="zh-HK" dirty="0" smtClean="0"/>
              <a:t>By Bill </a:t>
            </a:r>
            <a:r>
              <a:rPr lang="en-US" altLang="zh-HK" dirty="0" err="1" smtClean="0"/>
              <a:t>Huebsch</a:t>
            </a:r>
            <a:r>
              <a:rPr lang="en-US" altLang="zh-HK" dirty="0" smtClean="0"/>
              <a:t>  24 Apr 2014</a:t>
            </a:r>
            <a:r>
              <a:rPr lang="en-US" altLang="zh-HK" baseline="0" dirty="0" smtClean="0"/>
              <a:t>  National Catholic Reporter</a:t>
            </a:r>
          </a:p>
          <a:p>
            <a:r>
              <a:rPr lang="en-US" altLang="zh-HK" dirty="0" smtClean="0"/>
              <a:t>https://www.ncronline.org/news/vatican/john-xxiii-accidental-saint</a:t>
            </a:r>
          </a:p>
          <a:p>
            <a:endParaRPr lang="en-US" altLang="zh-HK" dirty="0" smtClean="0"/>
          </a:p>
          <a:p>
            <a:endParaRPr lang="en-US" altLang="zh-HK" dirty="0" smtClean="0"/>
          </a:p>
          <a:p>
            <a:r>
              <a:rPr lang="en-US" altLang="zh-HK" dirty="0" smtClean="0"/>
              <a:t>We are the same.  Connect</a:t>
            </a:r>
            <a:r>
              <a:rPr lang="en-US" altLang="zh-HK" baseline="0" dirty="0" smtClean="0"/>
              <a:t> the Catholic with the non-believers.  Connect the Church with the modern world</a:t>
            </a:r>
            <a:endParaRPr lang="en-US" altLang="zh-HK" dirty="0" smtClean="0"/>
          </a:p>
          <a:p>
            <a:endParaRPr lang="en-US" altLang="zh-HK" dirty="0" smtClean="0"/>
          </a:p>
        </p:txBody>
      </p:sp>
      <p:sp>
        <p:nvSpPr>
          <p:cNvPr id="4" name="投影片編號版面配置區 3"/>
          <p:cNvSpPr>
            <a:spLocks noGrp="1"/>
          </p:cNvSpPr>
          <p:nvPr>
            <p:ph type="sldNum" sz="quarter" idx="10"/>
          </p:nvPr>
        </p:nvSpPr>
        <p:spPr/>
        <p:txBody>
          <a:bodyPr/>
          <a:lstStyle/>
          <a:p>
            <a:fld id="{204DBA96-6E0C-FA4E-82E8-A6C7C390CD2B}" type="slidenum">
              <a:rPr lang="en-US" altLang="zh-HK" smtClean="0"/>
              <a:pPr/>
              <a:t>60</a:t>
            </a:fld>
            <a:endParaRPr lang="zh-HK" altLang="en-US"/>
          </a:p>
        </p:txBody>
      </p:sp>
    </p:spTree>
    <p:extLst>
      <p:ext uri="{BB962C8B-B14F-4D97-AF65-F5344CB8AC3E}">
        <p14:creationId xmlns="" xmlns:p14="http://schemas.microsoft.com/office/powerpoint/2010/main" val="142364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Photo</a:t>
            </a:r>
            <a:r>
              <a:rPr lang="en-US" altLang="zh-HK" baseline="0" dirty="0" smtClean="0"/>
              <a:t> source: https://en.wikipedia.org/wiki/Pope_John_XXIII</a:t>
            </a:r>
          </a:p>
          <a:p>
            <a:endParaRPr lang="zh-HK" altLang="en-US" dirty="0"/>
          </a:p>
        </p:txBody>
      </p:sp>
      <p:sp>
        <p:nvSpPr>
          <p:cNvPr id="4" name="投影片編號版面配置區 3"/>
          <p:cNvSpPr>
            <a:spLocks noGrp="1"/>
          </p:cNvSpPr>
          <p:nvPr>
            <p:ph type="sldNum" sz="quarter" idx="10"/>
          </p:nvPr>
        </p:nvSpPr>
        <p:spPr/>
        <p:txBody>
          <a:bodyPr/>
          <a:lstStyle/>
          <a:p>
            <a:fld id="{204DBA96-6E0C-FA4E-82E8-A6C7C390CD2B}" type="slidenum">
              <a:rPr lang="en-US" altLang="zh-HK" smtClean="0"/>
              <a:pPr/>
              <a:t>2</a:t>
            </a:fld>
            <a:endParaRPr lang="zh-HK" altLang="en-US"/>
          </a:p>
        </p:txBody>
      </p:sp>
    </p:spTree>
    <p:extLst>
      <p:ext uri="{BB962C8B-B14F-4D97-AF65-F5344CB8AC3E}">
        <p14:creationId xmlns="" xmlns:p14="http://schemas.microsoft.com/office/powerpoint/2010/main" val="271482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sz="1200" dirty="0" smtClean="0"/>
              <a:t>Photo</a:t>
            </a:r>
            <a:r>
              <a:rPr lang="en-US" altLang="zh-HK" sz="1200" baseline="0" dirty="0" smtClean="0"/>
              <a:t> source: </a:t>
            </a:r>
            <a:r>
              <a:rPr lang="en-US" altLang="zh-HK" dirty="0" smtClean="0"/>
              <a:t>https://www.catholictothemax.com/catholic-artwork/pope-john-xxiii-sainthood-portrait-fine-art-print/</a:t>
            </a:r>
          </a:p>
          <a:p>
            <a:endParaRPr lang="en-US" altLang="zh-HK" dirty="0" smtClean="0"/>
          </a:p>
          <a:p>
            <a:endParaRPr lang="zh-HK" altLang="en-US" dirty="0"/>
          </a:p>
        </p:txBody>
      </p:sp>
      <p:sp>
        <p:nvSpPr>
          <p:cNvPr id="4" name="投影片編號版面配置區 3"/>
          <p:cNvSpPr>
            <a:spLocks noGrp="1"/>
          </p:cNvSpPr>
          <p:nvPr>
            <p:ph type="sldNum" sz="quarter" idx="10"/>
          </p:nvPr>
        </p:nvSpPr>
        <p:spPr/>
        <p:txBody>
          <a:bodyPr/>
          <a:lstStyle/>
          <a:p>
            <a:fld id="{204DBA96-6E0C-FA4E-82E8-A6C7C390CD2B}" type="slidenum">
              <a:rPr lang="en-US" altLang="zh-HK" smtClean="0"/>
              <a:pPr/>
              <a:t>3</a:t>
            </a:fld>
            <a:endParaRPr lang="zh-HK" altLang="en-US"/>
          </a:p>
        </p:txBody>
      </p:sp>
    </p:spTree>
    <p:extLst>
      <p:ext uri="{BB962C8B-B14F-4D97-AF65-F5344CB8AC3E}">
        <p14:creationId xmlns="" xmlns:p14="http://schemas.microsoft.com/office/powerpoint/2010/main" val="157666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04DBA96-6E0C-FA4E-82E8-A6C7C390CD2B}" type="slidenum">
              <a:rPr lang="en-US" altLang="zh-HK"/>
              <a:pPr/>
              <a:t>6</a:t>
            </a:fld>
            <a:endParaRPr lang="zh-HK" altLang="en-US"/>
          </a:p>
        </p:txBody>
      </p:sp>
    </p:spTree>
    <p:extLst>
      <p:ext uri="{BB962C8B-B14F-4D97-AF65-F5344CB8AC3E}">
        <p14:creationId xmlns="" xmlns:p14="http://schemas.microsoft.com/office/powerpoint/2010/main" val="422181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HK" altLang="en-US"/>
              <a:t>一個人经驗到一己的薄弱</a:t>
            </a:r>
            <a:r>
              <a:rPr lang="en-US" altLang="zh-HK"/>
              <a:t>,</a:t>
            </a:r>
            <a:r>
              <a:rPr lang="zh-HK" altLang="en-US"/>
              <a:t>設法到外面尋找幫助</a:t>
            </a:r>
            <a:r>
              <a:rPr lang="en-US" altLang="zh-HK"/>
              <a:t>,――</a:t>
            </a:r>
            <a:r>
              <a:rPr lang="zh-HK" altLang="en-US"/>
              <a:t>結成團体</a:t>
            </a:r>
            <a:r>
              <a:rPr lang="en-US" altLang="zh-HK"/>
              <a:t>,</a:t>
            </a:r>
            <a:r>
              <a:rPr lang="zh-HK" altLang="en-US"/>
              <a:t>联合起來</a:t>
            </a:r>
            <a:endParaRPr lang="en-US" altLang="zh-HK"/>
          </a:p>
          <a:p>
            <a:r>
              <a:rPr lang="zh-HK" altLang="en-US"/>
              <a:t>會社目的</a:t>
            </a:r>
            <a:r>
              <a:rPr lang="en-US" altLang="zh-HK"/>
              <a:t>:</a:t>
            </a:r>
            <a:r>
              <a:rPr lang="zh-HK" altLang="en-US"/>
              <a:t>幫助一個個別分子</a:t>
            </a:r>
            <a:r>
              <a:rPr lang="en-US" altLang="zh-HK"/>
              <a:t>,</a:t>
            </a:r>
            <a:r>
              <a:rPr lang="zh-HK" altLang="en-US"/>
              <a:t>無論身、心、靈或財產方面都將其景況改善到最高限度</a:t>
            </a:r>
          </a:p>
        </p:txBody>
      </p:sp>
      <p:sp>
        <p:nvSpPr>
          <p:cNvPr id="4" name="投影片編號版面配置區 3"/>
          <p:cNvSpPr>
            <a:spLocks noGrp="1"/>
          </p:cNvSpPr>
          <p:nvPr>
            <p:ph type="sldNum" sz="quarter" idx="10"/>
          </p:nvPr>
        </p:nvSpPr>
        <p:spPr/>
        <p:txBody>
          <a:bodyPr/>
          <a:lstStyle/>
          <a:p>
            <a:fld id="{204DBA96-6E0C-FA4E-82E8-A6C7C390CD2B}" type="slidenum">
              <a:rPr lang="en-US" altLang="zh-HK"/>
              <a:pPr/>
              <a:t>7</a:t>
            </a:fld>
            <a:endParaRPr lang="zh-HK" altLang="en-US"/>
          </a:p>
        </p:txBody>
      </p:sp>
    </p:spTree>
    <p:extLst>
      <p:ext uri="{BB962C8B-B14F-4D97-AF65-F5344CB8AC3E}">
        <p14:creationId xmlns="" xmlns:p14="http://schemas.microsoft.com/office/powerpoint/2010/main" val="219105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a:t>98</a:t>
            </a:r>
            <a:r>
              <a:rPr lang="zh-HK" altLang="en-US"/>
              <a:t> 工會發展不是拋起鬥爭</a:t>
            </a:r>
            <a:r>
              <a:rPr lang="en-US" altLang="zh-HK"/>
              <a:t>,</a:t>
            </a:r>
            <a:r>
              <a:rPr lang="zh-HK" altLang="en-US"/>
              <a:t>而是领導人們團結合作</a:t>
            </a:r>
            <a:r>
              <a:rPr lang="en-US" altLang="zh-HK"/>
              <a:t>,</a:t>
            </a:r>
            <a:r>
              <a:rPr lang="zh-HK" altLang="en-US"/>
              <a:t>方法是在工人與僱主雙方的組織之間訂立協約</a:t>
            </a:r>
            <a:r>
              <a:rPr lang="en-US" altLang="zh-HK"/>
              <a:t>....</a:t>
            </a:r>
            <a:endParaRPr lang="zh-HK" altLang="en-US"/>
          </a:p>
        </p:txBody>
      </p:sp>
      <p:sp>
        <p:nvSpPr>
          <p:cNvPr id="4" name="投影片編號版面配置區 3"/>
          <p:cNvSpPr>
            <a:spLocks noGrp="1"/>
          </p:cNvSpPr>
          <p:nvPr>
            <p:ph type="sldNum" sz="quarter" idx="10"/>
          </p:nvPr>
        </p:nvSpPr>
        <p:spPr/>
        <p:txBody>
          <a:bodyPr/>
          <a:lstStyle/>
          <a:p>
            <a:fld id="{204DBA96-6E0C-FA4E-82E8-A6C7C390CD2B}" type="slidenum">
              <a:rPr lang="en-US" altLang="zh-HK"/>
              <a:pPr/>
              <a:t>14</a:t>
            </a:fld>
            <a:endParaRPr lang="zh-HK" altLang="en-US"/>
          </a:p>
        </p:txBody>
      </p:sp>
    </p:spTree>
    <p:extLst>
      <p:ext uri="{BB962C8B-B14F-4D97-AF65-F5344CB8AC3E}">
        <p14:creationId xmlns="" xmlns:p14="http://schemas.microsoft.com/office/powerpoint/2010/main" val="346934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04DBA96-6E0C-FA4E-82E8-A6C7C390CD2B}" type="slidenum">
              <a:rPr lang="en-US" altLang="zh-HK" smtClean="0"/>
              <a:pPr/>
              <a:t>16</a:t>
            </a:fld>
            <a:endParaRPr lang="zh-HK"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04DBA96-6E0C-FA4E-82E8-A6C7C390CD2B}" type="slidenum">
              <a:rPr lang="en-US" altLang="zh-HK"/>
              <a:pPr/>
              <a:t>17</a:t>
            </a:fld>
            <a:endParaRPr lang="zh-HK" altLang="en-US"/>
          </a:p>
        </p:txBody>
      </p:sp>
    </p:spTree>
    <p:extLst>
      <p:ext uri="{BB962C8B-B14F-4D97-AF65-F5344CB8AC3E}">
        <p14:creationId xmlns="" xmlns:p14="http://schemas.microsoft.com/office/powerpoint/2010/main" val="422181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三位前任教宗：教宗良十三世、教宗庇護十一世和</a:t>
            </a:r>
            <a:r>
              <a:rPr lang="zh-TW" altLang="zh-HK" sz="1200" kern="1200" dirty="0" smtClean="0">
                <a:solidFill>
                  <a:schemeClr val="tx1"/>
                </a:solidFill>
                <a:effectLst/>
                <a:latin typeface="+mn-lt"/>
                <a:ea typeface="+mn-ea"/>
                <a:cs typeface="+mn-cs"/>
              </a:rPr>
              <a:t>教宗庇護</a:t>
            </a:r>
            <a:r>
              <a:rPr lang="zh-TW" altLang="en-US" sz="1200" kern="1200" dirty="0" smtClean="0">
                <a:solidFill>
                  <a:schemeClr val="tx1"/>
                </a:solidFill>
                <a:effectLst/>
                <a:latin typeface="+mn-lt"/>
                <a:ea typeface="+mn-ea"/>
                <a:cs typeface="+mn-cs"/>
              </a:rPr>
              <a:t>十二</a:t>
            </a:r>
            <a:r>
              <a:rPr lang="zh-TW" altLang="zh-HK" sz="1200" kern="1200" dirty="0" smtClean="0">
                <a:solidFill>
                  <a:schemeClr val="tx1"/>
                </a:solidFill>
                <a:effectLst/>
                <a:latin typeface="+mn-lt"/>
                <a:ea typeface="+mn-ea"/>
                <a:cs typeface="+mn-cs"/>
              </a:rPr>
              <a:t>世</a:t>
            </a:r>
            <a:endParaRPr lang="zh-HK" altLang="en-US" dirty="0"/>
          </a:p>
        </p:txBody>
      </p:sp>
      <p:sp>
        <p:nvSpPr>
          <p:cNvPr id="4" name="投影片編號版面配置區 3"/>
          <p:cNvSpPr>
            <a:spLocks noGrp="1"/>
          </p:cNvSpPr>
          <p:nvPr>
            <p:ph type="sldNum" sz="quarter" idx="10"/>
          </p:nvPr>
        </p:nvSpPr>
        <p:spPr/>
        <p:txBody>
          <a:bodyPr/>
          <a:lstStyle/>
          <a:p>
            <a:fld id="{204DBA96-6E0C-FA4E-82E8-A6C7C390CD2B}" type="slidenum">
              <a:rPr lang="en-US" altLang="zh-HK" smtClean="0"/>
              <a:pPr/>
              <a:t>19</a:t>
            </a:fld>
            <a:endParaRPr lang="zh-HK" altLang="en-US"/>
          </a:p>
        </p:txBody>
      </p:sp>
    </p:spTree>
    <p:extLst>
      <p:ext uri="{BB962C8B-B14F-4D97-AF65-F5344CB8AC3E}">
        <p14:creationId xmlns="" xmlns:p14="http://schemas.microsoft.com/office/powerpoint/2010/main" val="116070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0743FB-72B0-46D7-B414-02C3F051BC5B}" type="datetime1">
              <a:rPr lang="zh-HK" altLang="en-US" smtClean="0"/>
              <a:pPr/>
              <a:t>20/3/2018</a:t>
            </a:fld>
            <a:endParaRPr lang="en-US"/>
          </a:p>
        </p:txBody>
      </p:sp>
      <p:sp>
        <p:nvSpPr>
          <p:cNvPr id="5" name="Footer Placeholder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ACA84E-4363-4380-B2CE-B06C04576D87}" type="datetime1">
              <a:rPr lang="zh-HK" altLang="en-US" smtClean="0"/>
              <a:pPr/>
              <a:t>20/3/2018</a:t>
            </a:fld>
            <a:endParaRPr lang="en-US"/>
          </a:p>
        </p:txBody>
      </p:sp>
      <p:sp>
        <p:nvSpPr>
          <p:cNvPr id="5" name="Footer Placeholder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3BB8E7-8C5B-482A-9C8F-B3A153F55D0E}" type="datetime1">
              <a:rPr lang="zh-HK" altLang="en-US" smtClean="0"/>
              <a:pPr/>
              <a:t>20/3/2018</a:t>
            </a:fld>
            <a:endParaRPr lang="en-US"/>
          </a:p>
        </p:txBody>
      </p:sp>
      <p:sp>
        <p:nvSpPr>
          <p:cNvPr id="5" name="Footer Placeholder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2C0853-D876-4209-AD4E-3789E233E99B}" type="datetime1">
              <a:rPr lang="zh-HK" altLang="en-US" smtClean="0"/>
              <a:pPr/>
              <a:t>20/3/2018</a:t>
            </a:fld>
            <a:endParaRPr lang="en-US"/>
          </a:p>
        </p:txBody>
      </p:sp>
      <p:sp>
        <p:nvSpPr>
          <p:cNvPr id="5" name="Footer Placeholder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089233-7685-423F-B479-44E8D2703AEE}" type="datetime1">
              <a:rPr lang="zh-HK" altLang="en-US" smtClean="0"/>
              <a:pPr/>
              <a:t>20/3/2018</a:t>
            </a:fld>
            <a:endParaRPr lang="en-US"/>
          </a:p>
        </p:txBody>
      </p:sp>
      <p:sp>
        <p:nvSpPr>
          <p:cNvPr id="5" name="Footer Placeholder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01B3CD-7B77-4162-98F2-C2FEC6F22D08}" type="datetime1">
              <a:rPr lang="zh-HK" altLang="en-US" smtClean="0"/>
              <a:pPr/>
              <a:t>20/3/2018</a:t>
            </a:fld>
            <a:endParaRPr lang="en-US"/>
          </a:p>
        </p:txBody>
      </p:sp>
      <p:sp>
        <p:nvSpPr>
          <p:cNvPr id="6" name="Footer Placeholder 5"/>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33BF44-D6BD-4CA7-BF5B-EF7AFA095A0F}" type="datetime1">
              <a:rPr lang="zh-HK" altLang="en-US" smtClean="0"/>
              <a:pPr/>
              <a:t>20/3/2018</a:t>
            </a:fld>
            <a:endParaRPr lang="en-US"/>
          </a:p>
        </p:txBody>
      </p:sp>
      <p:sp>
        <p:nvSpPr>
          <p:cNvPr id="8" name="Footer Placeholder 7"/>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381A0B-3E5D-4231-8F67-193127D0F82D}" type="datetime1">
              <a:rPr lang="zh-HK" altLang="en-US" smtClean="0"/>
              <a:pPr/>
              <a:t>20/3/2018</a:t>
            </a:fld>
            <a:endParaRPr lang="en-US"/>
          </a:p>
        </p:txBody>
      </p:sp>
      <p:sp>
        <p:nvSpPr>
          <p:cNvPr id="4" name="Footer Placeholder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5B4-C85A-4F1F-96E6-CFF4D0ABF51F}" type="datetime1">
              <a:rPr lang="zh-HK" altLang="en-US" smtClean="0"/>
              <a:pPr/>
              <a:t>20/3/2018</a:t>
            </a:fld>
            <a:endParaRPr lang="en-US"/>
          </a:p>
        </p:txBody>
      </p:sp>
      <p:sp>
        <p:nvSpPr>
          <p:cNvPr id="3" name="Footer Placeholder 2"/>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93379-CF88-49E4-ADF8-EC463F17D570}" type="datetime1">
              <a:rPr lang="zh-HK" altLang="en-US" smtClean="0"/>
              <a:pPr/>
              <a:t>20/3/2018</a:t>
            </a:fld>
            <a:endParaRPr lang="en-US"/>
          </a:p>
        </p:txBody>
      </p:sp>
      <p:sp>
        <p:nvSpPr>
          <p:cNvPr id="6" name="Footer Placeholder 5"/>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518807-A9CD-476D-B8C1-01B903E5D3FF}" type="datetime1">
              <a:rPr lang="zh-HK" altLang="en-US" smtClean="0"/>
              <a:pPr/>
              <a:t>20/3/2018</a:t>
            </a:fld>
            <a:endParaRPr lang="en-US"/>
          </a:p>
        </p:txBody>
      </p:sp>
      <p:sp>
        <p:nvSpPr>
          <p:cNvPr id="6" name="Footer Placeholder 5"/>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21000">
              <a:schemeClr val="bg1"/>
            </a:gs>
            <a:gs pos="92000">
              <a:schemeClr val="accent2">
                <a:lumMod val="20000"/>
                <a:lumOff val="80000"/>
              </a:schemeClr>
            </a:gs>
            <a:gs pos="81000">
              <a:srgbClr val="FFFFE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7DFDC-72FF-43FB-B3CC-FFFB9E44790E}" type="datetime1">
              <a:rPr lang="zh-HK" altLang="en-US" smtClean="0"/>
              <a:pPr/>
              <a:t>20/3/2018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outu.be/unI8gWi1W1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liberalstudies.hk/video/programme.php?vid=tcs15-159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 xmlns:a16="http://schemas.microsoft.com/office/drawing/2014/main" id="{2044D4F4-C89C-BF49-8C79-C7D9CA154EA4}"/>
              </a:ext>
            </a:extLst>
          </p:cNvPr>
          <p:cNvSpPr>
            <a:spLocks noGrp="1"/>
          </p:cNvSpPr>
          <p:nvPr>
            <p:ph type="ctrTitle"/>
          </p:nvPr>
        </p:nvSpPr>
        <p:spPr>
          <a:xfrm>
            <a:off x="1657569" y="1740212"/>
            <a:ext cx="9144000" cy="1371600"/>
          </a:xfrm>
        </p:spPr>
        <p:txBody>
          <a:bodyPr>
            <a:normAutofit/>
          </a:bodyPr>
          <a:lstStyle/>
          <a:p>
            <a:r>
              <a:rPr lang="en-US" altLang="zh-HK" sz="5400" b="1" dirty="0">
                <a:solidFill>
                  <a:schemeClr val="bg1"/>
                </a:solidFill>
                <a:latin typeface="微軟正黑體" panose="020B0604030504040204" pitchFamily="34" charset="-120"/>
                <a:ea typeface="微軟正黑體" panose="020B0604030504040204" pitchFamily="34" charset="-120"/>
              </a:rPr>
              <a:t>《</a:t>
            </a:r>
            <a:r>
              <a:rPr lang="zh-HK" altLang="en-US" sz="5400" b="1" dirty="0">
                <a:solidFill>
                  <a:schemeClr val="bg1"/>
                </a:solidFill>
                <a:latin typeface="微軟正黑體" panose="020B0604030504040204" pitchFamily="34" charset="-120"/>
                <a:ea typeface="微軟正黑體" panose="020B0604030504040204" pitchFamily="34" charset="-120"/>
              </a:rPr>
              <a:t>慈母與導師</a:t>
            </a:r>
            <a:r>
              <a:rPr lang="en-US" altLang="zh-HK" sz="5400" b="1" dirty="0">
                <a:solidFill>
                  <a:schemeClr val="bg1"/>
                </a:solidFill>
                <a:latin typeface="微軟正黑體" panose="020B0604030504040204" pitchFamily="34" charset="-120"/>
                <a:ea typeface="微軟正黑體" panose="020B0604030504040204" pitchFamily="34" charset="-120"/>
              </a:rPr>
              <a:t>》《</a:t>
            </a:r>
            <a:r>
              <a:rPr lang="zh-HK" altLang="en-US" sz="5400" b="1" dirty="0">
                <a:solidFill>
                  <a:schemeClr val="bg1"/>
                </a:solidFill>
                <a:latin typeface="微軟正黑體" panose="020B0604030504040204" pitchFamily="34" charset="-120"/>
                <a:ea typeface="微軟正黑體" panose="020B0604030504040204" pitchFamily="34" charset="-120"/>
              </a:rPr>
              <a:t>和平於世</a:t>
            </a:r>
            <a:r>
              <a:rPr lang="en-US" altLang="zh-HK" sz="5400" b="1" dirty="0">
                <a:solidFill>
                  <a:schemeClr val="bg1"/>
                </a:solidFill>
                <a:latin typeface="微軟正黑體" panose="020B0604030504040204" pitchFamily="34" charset="-120"/>
                <a:ea typeface="微軟正黑體" panose="020B0604030504040204" pitchFamily="34" charset="-120"/>
              </a:rPr>
              <a:t>》</a:t>
            </a:r>
            <a:endParaRPr lang="zh-HK" altLang="en-US" sz="5400" b="1" dirty="0">
              <a:solidFill>
                <a:schemeClr val="bg1"/>
              </a:solidFill>
              <a:latin typeface="微軟正黑體" panose="020B0604030504040204" pitchFamily="34" charset="-120"/>
              <a:ea typeface="微軟正黑體" panose="020B0604030504040204" pitchFamily="34" charset="-120"/>
            </a:endParaRPr>
          </a:p>
        </p:txBody>
      </p:sp>
      <p:sp>
        <p:nvSpPr>
          <p:cNvPr id="3" name="副標題 2">
            <a:extLst>
              <a:ext uri="{FF2B5EF4-FFF2-40B4-BE49-F238E27FC236}">
                <a16:creationId xmlns="" xmlns:a16="http://schemas.microsoft.com/office/drawing/2014/main" id="{C8115A24-7D8B-A540-8AE4-C963A05D734D}"/>
              </a:ext>
            </a:extLst>
          </p:cNvPr>
          <p:cNvSpPr>
            <a:spLocks noGrp="1"/>
          </p:cNvSpPr>
          <p:nvPr>
            <p:ph type="subTitle" idx="1"/>
          </p:nvPr>
        </p:nvSpPr>
        <p:spPr>
          <a:xfrm>
            <a:off x="1802862" y="1229922"/>
            <a:ext cx="9144000" cy="1429831"/>
          </a:xfrm>
        </p:spPr>
        <p:txBody>
          <a:bodyPr/>
          <a:lstStyle/>
          <a:p>
            <a:r>
              <a:rPr lang="en-US" altLang="zh-TW" sz="4400" dirty="0">
                <a:solidFill>
                  <a:srgbClr val="FFFFCC"/>
                </a:solidFill>
                <a:latin typeface="微軟正黑體" panose="020B0604030504040204" pitchFamily="34" charset="-120"/>
                <a:ea typeface="微軟正黑體" panose="020B0604030504040204" pitchFamily="34" charset="-120"/>
              </a:rPr>
              <a:t>RELS5273 </a:t>
            </a:r>
            <a:r>
              <a:rPr lang="en-US" altLang="zh-TW" sz="4400" dirty="0" smtClean="0">
                <a:solidFill>
                  <a:srgbClr val="FFFFCC"/>
                </a:solidFill>
                <a:latin typeface="微軟正黑體" panose="020B0604030504040204" pitchFamily="34" charset="-120"/>
                <a:ea typeface="微軟正黑體" panose="020B0604030504040204" pitchFamily="34" charset="-120"/>
              </a:rPr>
              <a:t> </a:t>
            </a:r>
            <a:r>
              <a:rPr lang="zh-TW" altLang="en-US" sz="4400" dirty="0" smtClean="0">
                <a:solidFill>
                  <a:srgbClr val="FFFFCC"/>
                </a:solidFill>
                <a:latin typeface="微軟正黑體" panose="020B0604030504040204" pitchFamily="34" charset="-120"/>
                <a:ea typeface="微軟正黑體" panose="020B0604030504040204" pitchFamily="34" charset="-120"/>
              </a:rPr>
              <a:t>天主教</a:t>
            </a:r>
            <a:r>
              <a:rPr lang="zh-TW" altLang="en-US" sz="4400" dirty="0">
                <a:solidFill>
                  <a:srgbClr val="FFFFCC"/>
                </a:solidFill>
                <a:latin typeface="微軟正黑體" panose="020B0604030504040204" pitchFamily="34" charset="-120"/>
                <a:ea typeface="微軟正黑體" panose="020B0604030504040204" pitchFamily="34" charset="-120"/>
              </a:rPr>
              <a:t>社會倫理</a:t>
            </a:r>
            <a:endParaRPr lang="en-US" altLang="zh-HK" sz="4400" dirty="0">
              <a:solidFill>
                <a:srgbClr val="FFFFCC"/>
              </a:solidFill>
              <a:latin typeface="微軟正黑體" panose="020B0604030504040204" pitchFamily="34" charset="-120"/>
              <a:ea typeface="微軟正黑體" panose="020B0604030504040204" pitchFamily="34" charset="-120"/>
            </a:endParaRPr>
          </a:p>
          <a:p>
            <a:endParaRPr lang="zh-HK" altLang="en-US" dirty="0"/>
          </a:p>
        </p:txBody>
      </p:sp>
      <p:pic>
        <p:nvPicPr>
          <p:cNvPr id="6" name="圖片 5"/>
          <p:cNvPicPr>
            <a:picLocks noChangeAspect="1"/>
          </p:cNvPicPr>
          <p:nvPr/>
        </p:nvPicPr>
        <p:blipFill rotWithShape="1">
          <a:blip r:embed="rId3" cstate="print">
            <a:extLst>
              <a:ext uri="{28A0092B-C50C-407E-A947-70E740481C1C}">
                <a14:useLocalDpi xmlns="" xmlns:a14="http://schemas.microsoft.com/office/drawing/2010/main" val="0"/>
              </a:ext>
            </a:extLst>
          </a:blip>
          <a:srcRect r="2418"/>
          <a:stretch/>
        </p:blipFill>
        <p:spPr>
          <a:xfrm>
            <a:off x="0" y="3519434"/>
            <a:ext cx="12192000" cy="3059582"/>
          </a:xfrm>
          <a:prstGeom prst="rect">
            <a:avLst/>
          </a:prstGeom>
        </p:spPr>
      </p:pic>
      <p:sp>
        <p:nvSpPr>
          <p:cNvPr id="7" name="文字方塊 6"/>
          <p:cNvSpPr txBox="1"/>
          <p:nvPr/>
        </p:nvSpPr>
        <p:spPr>
          <a:xfrm>
            <a:off x="0" y="6622210"/>
            <a:ext cx="4846198" cy="230832"/>
          </a:xfrm>
          <a:prstGeom prst="rect">
            <a:avLst/>
          </a:prstGeom>
          <a:noFill/>
        </p:spPr>
        <p:txBody>
          <a:bodyPr wrap="none" rtlCol="0">
            <a:spAutoFit/>
          </a:bodyPr>
          <a:lstStyle/>
          <a:p>
            <a:r>
              <a:rPr lang="en-US" altLang="zh-HK" sz="900" dirty="0">
                <a:solidFill>
                  <a:schemeClr val="bg1">
                    <a:lumMod val="75000"/>
                  </a:schemeClr>
                </a:solidFill>
              </a:rPr>
              <a:t>Photo By I, </a:t>
            </a:r>
            <a:r>
              <a:rPr lang="en-US" altLang="zh-HK" sz="900" dirty="0" err="1">
                <a:solidFill>
                  <a:schemeClr val="bg1">
                    <a:lumMod val="75000"/>
                  </a:schemeClr>
                </a:solidFill>
              </a:rPr>
              <a:t>Dfmalan</a:t>
            </a:r>
            <a:r>
              <a:rPr lang="zh-TW" altLang="zh-HK" sz="900" dirty="0">
                <a:solidFill>
                  <a:schemeClr val="bg1">
                    <a:lumMod val="75000"/>
                  </a:schemeClr>
                </a:solidFill>
              </a:rPr>
              <a:t>，</a:t>
            </a:r>
            <a:r>
              <a:rPr lang="en-US" altLang="zh-HK" sz="900" dirty="0">
                <a:solidFill>
                  <a:schemeClr val="bg1">
                    <a:lumMod val="75000"/>
                  </a:schemeClr>
                </a:solidFill>
              </a:rPr>
              <a:t>CC BY-SA 3.0</a:t>
            </a:r>
            <a:r>
              <a:rPr lang="zh-TW" altLang="zh-HK" sz="900" dirty="0">
                <a:solidFill>
                  <a:schemeClr val="bg1">
                    <a:lumMod val="75000"/>
                  </a:schemeClr>
                </a:solidFill>
              </a:rPr>
              <a:t>，</a:t>
            </a:r>
            <a:r>
              <a:rPr lang="en-US" altLang="zh-HK" sz="900" dirty="0">
                <a:solidFill>
                  <a:schemeClr val="bg1">
                    <a:lumMod val="75000"/>
                  </a:schemeClr>
                </a:solidFill>
              </a:rPr>
              <a:t>https://</a:t>
            </a:r>
            <a:r>
              <a:rPr lang="en-US" altLang="zh-HK" sz="900" dirty="0" smtClean="0">
                <a:solidFill>
                  <a:schemeClr val="bg1">
                    <a:lumMod val="75000"/>
                  </a:schemeClr>
                </a:solidFill>
              </a:rPr>
              <a:t>commons.wikimedia.org/w/index.php?curid=2435011</a:t>
            </a:r>
            <a:endParaRPr lang="zh-TW" altLang="zh-HK" sz="900" dirty="0">
              <a:solidFill>
                <a:schemeClr val="bg1">
                  <a:lumMod val="75000"/>
                </a:schemeClr>
              </a:solidFill>
            </a:endParaRPr>
          </a:p>
        </p:txBody>
      </p:sp>
    </p:spTree>
    <p:extLst>
      <p:ext uri="{BB962C8B-B14F-4D97-AF65-F5344CB8AC3E}">
        <p14:creationId xmlns="" xmlns:p14="http://schemas.microsoft.com/office/powerpoint/2010/main" val="2948045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C0DBD11-3312-124C-ADC4-335F99CF38D5}"/>
              </a:ext>
            </a:extLst>
          </p:cNvPr>
          <p:cNvSpPr>
            <a:spLocks noGrp="1"/>
          </p:cNvSpPr>
          <p:nvPr>
            <p:ph type="title"/>
          </p:nvPr>
        </p:nvSpPr>
        <p:spPr/>
        <p:txBody>
          <a:bodyPr>
            <a:normAutofit/>
          </a:bodyPr>
          <a:lstStyle/>
          <a:p>
            <a:r>
              <a:rPr lang="zh-HK" altLang="en-US" b="1" dirty="0">
                <a:latin typeface="微軟正黑體" panose="020B0604030504040204" pitchFamily="34" charset="-120"/>
                <a:ea typeface="微軟正黑體" panose="020B0604030504040204" pitchFamily="34" charset="-120"/>
              </a:rPr>
              <a:t>舉例</a:t>
            </a:r>
            <a:r>
              <a:rPr lang="zh-TW" altLang="en-US" b="1" dirty="0">
                <a:latin typeface="微軟正黑體" panose="020B0604030504040204" pitchFamily="34" charset="-120"/>
                <a:ea typeface="微軟正黑體" panose="020B0604030504040204" pitchFamily="34" charset="-120"/>
              </a:rPr>
              <a:t>：</a:t>
            </a:r>
            <a:r>
              <a:rPr lang="zh-HK" altLang="en-US" b="1" dirty="0">
                <a:latin typeface="微軟正黑體" panose="020B0604030504040204" pitchFamily="34" charset="-120"/>
                <a:ea typeface="微軟正黑體" panose="020B0604030504040204" pitchFamily="34" charset="-120"/>
              </a:rPr>
              <a:t>工會的作用</a:t>
            </a:r>
          </a:p>
        </p:txBody>
      </p:sp>
      <p:sp>
        <p:nvSpPr>
          <p:cNvPr id="3" name="內容版面配置區 2">
            <a:extLst>
              <a:ext uri="{FF2B5EF4-FFF2-40B4-BE49-F238E27FC236}">
                <a16:creationId xmlns="" xmlns:a16="http://schemas.microsoft.com/office/drawing/2014/main" id="{7C9EA0ED-864E-B548-928E-5DB9816A4406}"/>
              </a:ext>
            </a:extLst>
          </p:cNvPr>
          <p:cNvSpPr>
            <a:spLocks noGrp="1"/>
          </p:cNvSpPr>
          <p:nvPr>
            <p:ph idx="1"/>
          </p:nvPr>
        </p:nvSpPr>
        <p:spPr/>
        <p:txBody>
          <a:bodyPr>
            <a:normAutofit/>
          </a:bodyPr>
          <a:lstStyle/>
          <a:p>
            <a:r>
              <a:rPr lang="zh-HK" altLang="en-US" sz="3600" dirty="0">
                <a:latin typeface="微軟正黑體" panose="020B0604030504040204" pitchFamily="34" charset="-120"/>
                <a:ea typeface="微軟正黑體" panose="020B0604030504040204" pitchFamily="34" charset="-120"/>
              </a:rPr>
              <a:t>領導人們團結合作</a:t>
            </a:r>
            <a:r>
              <a:rPr lang="en-US" altLang="zh-HK" sz="3600" dirty="0">
                <a:latin typeface="微軟正黑體" panose="020B0604030504040204" pitchFamily="34" charset="-120"/>
                <a:ea typeface="微軟正黑體" panose="020B0604030504040204" pitchFamily="34" charset="-120"/>
              </a:rPr>
              <a:t>,</a:t>
            </a:r>
            <a:r>
              <a:rPr lang="zh-HK" altLang="en-US" sz="3600" dirty="0">
                <a:latin typeface="微軟正黑體" panose="020B0604030504040204" pitchFamily="34" charset="-120"/>
                <a:ea typeface="微軟正黑體" panose="020B0604030504040204" pitchFamily="34" charset="-120"/>
              </a:rPr>
              <a:t> 方法是在工人與僱主雙方的組織之間訂立協約</a:t>
            </a:r>
            <a:endParaRPr lang="en-US" altLang="zh-HK" sz="3600" dirty="0">
              <a:latin typeface="微軟正黑體" panose="020B0604030504040204" pitchFamily="34" charset="-120"/>
              <a:ea typeface="微軟正黑體" panose="020B0604030504040204" pitchFamily="34" charset="-120"/>
            </a:endParaRPr>
          </a:p>
          <a:p>
            <a:r>
              <a:rPr lang="zh-HK" altLang="en-US" sz="3600" dirty="0">
                <a:latin typeface="微軟正黑體" panose="020B0604030504040204" pitchFamily="34" charset="-120"/>
                <a:ea typeface="微軟正黑體" panose="020B0604030504040204" pitchFamily="34" charset="-120"/>
              </a:rPr>
              <a:t>工人可在國家各種公務上提出動議</a:t>
            </a: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10</a:t>
            </a:fld>
            <a:endParaRPr lang="en-US"/>
          </a:p>
        </p:txBody>
      </p:sp>
    </p:spTree>
    <p:extLst>
      <p:ext uri="{BB962C8B-B14F-4D97-AF65-F5344CB8AC3E}">
        <p14:creationId xmlns="" xmlns:p14="http://schemas.microsoft.com/office/powerpoint/2010/main" val="316304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C265F1-B791-BB4C-8280-550F76484D28}"/>
              </a:ext>
            </a:extLst>
          </p:cNvPr>
          <p:cNvSpPr>
            <a:spLocks noGrp="1"/>
          </p:cNvSpPr>
          <p:nvPr>
            <p:ph type="title"/>
          </p:nvPr>
        </p:nvSpPr>
        <p:spPr/>
        <p:txBody>
          <a:bodyPr>
            <a:normAutofit/>
          </a:bodyPr>
          <a:lstStyle/>
          <a:p>
            <a:r>
              <a:rPr lang="zh-HK" altLang="en-US" b="1" dirty="0">
                <a:latin typeface="微軟正黑體" panose="020B0604030504040204" pitchFamily="34" charset="-120"/>
                <a:ea typeface="微軟正黑體" panose="020B0604030504040204" pitchFamily="34" charset="-120"/>
              </a:rPr>
              <a:t>國家</a:t>
            </a:r>
            <a:r>
              <a:rPr lang="zh-TW" altLang="en-US" b="1" dirty="0">
                <a:latin typeface="微軟正黑體" panose="020B0604030504040204" pitchFamily="34" charset="-120"/>
                <a:ea typeface="微軟正黑體" panose="020B0604030504040204" pitchFamily="34" charset="-120"/>
              </a:rPr>
              <a:t>角</a:t>
            </a:r>
            <a:r>
              <a:rPr lang="zh-HK" altLang="en-US" b="1" dirty="0">
                <a:latin typeface="微軟正黑體" panose="020B0604030504040204" pitchFamily="34" charset="-120"/>
                <a:ea typeface="微軟正黑體" panose="020B0604030504040204" pitchFamily="34" charset="-120"/>
              </a:rPr>
              <a:t>色</a:t>
            </a:r>
          </a:p>
        </p:txBody>
      </p:sp>
      <p:sp>
        <p:nvSpPr>
          <p:cNvPr id="3" name="內容版面配置區 2">
            <a:extLst>
              <a:ext uri="{FF2B5EF4-FFF2-40B4-BE49-F238E27FC236}">
                <a16:creationId xmlns="" xmlns:a16="http://schemas.microsoft.com/office/drawing/2014/main" id="{4657C83D-8BBB-1D4D-B35B-695A23BBA141}"/>
              </a:ext>
            </a:extLst>
          </p:cNvPr>
          <p:cNvSpPr>
            <a:spLocks noGrp="1"/>
          </p:cNvSpPr>
          <p:nvPr>
            <p:ph idx="1"/>
          </p:nvPr>
        </p:nvSpPr>
        <p:spPr/>
        <p:txBody>
          <a:bodyPr>
            <a:normAutofit/>
          </a:bodyPr>
          <a:lstStyle/>
          <a:p>
            <a:r>
              <a:rPr lang="zh-HK" altLang="zh-HK" sz="3600" dirty="0">
                <a:effectLst/>
                <a:latin typeface="微軟正黑體" panose="020B0604030504040204" pitchFamily="34" charset="-120"/>
                <a:ea typeface="微軟正黑體" panose="020B0604030504040204" pitchFamily="34" charset="-120"/>
                <a:cs typeface="Times New Roman" panose="02020603050405020304" pitchFamily="18" charset="0"/>
              </a:rPr>
              <a:t>國家要維護公共利益</a:t>
            </a:r>
            <a:r>
              <a:rPr lang="en-US" altLang="zh-HK" sz="36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zh-HK" sz="3600" dirty="0">
                <a:effectLst/>
                <a:latin typeface="微軟正黑體" panose="020B0604030504040204" pitchFamily="34" charset="-120"/>
                <a:ea typeface="微軟正黑體" panose="020B0604030504040204" pitchFamily="34" charset="-120"/>
                <a:cs typeface="Times New Roman" panose="02020603050405020304" pitchFamily="18" charset="0"/>
              </a:rPr>
              <a:t>以使人類充分及更便利玉成自己的才華和一切社會生活條件。</a:t>
            </a:r>
            <a:endParaRPr lang="en-US" altLang="zh-HK" sz="36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HK" altLang="zh-HK" sz="3600" dirty="0">
                <a:effectLst/>
                <a:latin typeface="微軟正黑體" panose="020B0604030504040204" pitchFamily="34" charset="-120"/>
                <a:ea typeface="微軟正黑體" panose="020B0604030504040204" pitchFamily="34" charset="-120"/>
                <a:cs typeface="Times New Roman" panose="02020603050405020304" pitchFamily="18" charset="0"/>
              </a:rPr>
              <a:t>應讓他們以自己的法規來管理自己</a:t>
            </a:r>
            <a:r>
              <a:rPr lang="en-US" altLang="zh-HK" sz="36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36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zh-HK" sz="3600" dirty="0">
                <a:effectLst/>
                <a:latin typeface="微軟正黑體" panose="020B0604030504040204" pitchFamily="34" charset="-120"/>
                <a:ea typeface="微軟正黑體" panose="020B0604030504040204" pitchFamily="34" charset="-120"/>
                <a:cs typeface="Times New Roman" panose="02020603050405020304" pitchFamily="18" charset="0"/>
              </a:rPr>
              <a:t>並以公共利益為本</a:t>
            </a:r>
            <a:r>
              <a:rPr lang="en-US" altLang="zh-HK" sz="36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zh-HK" sz="3600" dirty="0">
                <a:effectLst/>
                <a:latin typeface="微軟正黑體" panose="020B0604030504040204" pitchFamily="34" charset="-120"/>
                <a:ea typeface="微軟正黑體" panose="020B0604030504040204" pitchFamily="34" charset="-120"/>
                <a:cs typeface="Times New Roman" panose="02020603050405020304" pitchFamily="18" charset="0"/>
              </a:rPr>
              <a:t>讓他們合作</a:t>
            </a:r>
            <a:r>
              <a:rPr lang="en-US" altLang="zh-HK" sz="36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zh-HK" sz="3600" dirty="0">
                <a:effectLst/>
                <a:latin typeface="微軟正黑體" panose="020B0604030504040204" pitchFamily="34" charset="-120"/>
                <a:ea typeface="微軟正黑體" panose="020B0604030504040204" pitchFamily="34" charset="-120"/>
                <a:cs typeface="Times New Roman" panose="02020603050405020304" pitchFamily="18" charset="0"/>
              </a:rPr>
              <a:t>以達成會社的目標</a:t>
            </a:r>
            <a:r>
              <a:rPr lang="zh-HK" altLang="zh-HK" sz="36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HK" sz="36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3600" dirty="0" smtClean="0">
                <a:latin typeface="微軟正黑體" panose="020B0604030504040204" pitchFamily="34" charset="-120"/>
                <a:ea typeface="微軟正黑體" panose="020B0604030504040204" pitchFamily="34" charset="-120"/>
                <a:cs typeface="Times New Roman" panose="02020603050405020304" pitchFamily="18" charset="0"/>
              </a:rPr>
              <a:t>要慎防一些虛偽的勞工組織</a:t>
            </a:r>
            <a:r>
              <a:rPr lang="en-US" altLang="zh-TW" sz="3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600" dirty="0" smtClean="0">
                <a:latin typeface="微軟正黑體" panose="020B0604030504040204" pitchFamily="34" charset="-120"/>
                <a:ea typeface="微軟正黑體" panose="020B0604030504040204" pitchFamily="34" charset="-120"/>
                <a:cs typeface="Times New Roman" panose="02020603050405020304" pitchFamily="18" charset="0"/>
              </a:rPr>
              <a:t>因為它們的背後是被一些看不見的首領所操控</a:t>
            </a:r>
            <a:r>
              <a:rPr lang="en-US" altLang="zh-TW" sz="3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600" dirty="0" smtClean="0">
                <a:latin typeface="微軟正黑體" panose="020B0604030504040204" pitchFamily="34" charset="-120"/>
                <a:ea typeface="微軟正黑體" panose="020B0604030504040204" pitchFamily="34" charset="-120"/>
                <a:cs typeface="Times New Roman" panose="02020603050405020304" pitchFamily="18" charset="0"/>
              </a:rPr>
              <a:t>以逹到他們的個人目的</a:t>
            </a:r>
            <a:endParaRPr lang="zh-HK" altLang="en-US" sz="3600" dirty="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11</a:t>
            </a:fld>
            <a:endParaRPr lang="en-US"/>
          </a:p>
        </p:txBody>
      </p:sp>
    </p:spTree>
    <p:extLst>
      <p:ext uri="{BB962C8B-B14F-4D97-AF65-F5344CB8AC3E}">
        <p14:creationId xmlns="" xmlns:p14="http://schemas.microsoft.com/office/powerpoint/2010/main" val="4045775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F8937D-5C7B-4048-BE22-0FD95B41B0F7}"/>
              </a:ext>
            </a:extLst>
          </p:cNvPr>
          <p:cNvSpPr>
            <a:spLocks noGrp="1"/>
          </p:cNvSpPr>
          <p:nvPr>
            <p:ph type="title"/>
          </p:nvPr>
        </p:nvSpPr>
        <p:spPr/>
        <p:txBody>
          <a:bodyPr>
            <a:normAutofit/>
          </a:bodyPr>
          <a:lstStyle/>
          <a:p>
            <a:r>
              <a:rPr lang="ja-JP" altLang="en-US" sz="4400" dirty="0">
                <a:solidFill>
                  <a:srgbClr val="800000"/>
                </a:solidFill>
                <a:latin typeface="微軟正黑體" panose="020B0604030504040204" pitchFamily="34" charset="-120"/>
                <a:ea typeface="微軟正黑體" panose="020B0604030504040204" pitchFamily="34" charset="-120"/>
              </a:rPr>
              <a:t>反思: 香港的結社自由</a:t>
            </a:r>
            <a:endParaRPr lang="en-US" sz="4400" dirty="0">
              <a:solidFill>
                <a:srgbClr val="800000"/>
              </a:solidFill>
              <a:latin typeface="微軟正黑體" panose="020B0604030504040204" pitchFamily="34" charset="-120"/>
              <a:ea typeface="微軟正黑體" panose="020B0604030504040204" pitchFamily="34" charset="-120"/>
            </a:endParaRPr>
          </a:p>
        </p:txBody>
      </p:sp>
      <p:sp>
        <p:nvSpPr>
          <p:cNvPr id="3" name="Text Placeholder 2">
            <a:extLst>
              <a:ext uri="{FF2B5EF4-FFF2-40B4-BE49-F238E27FC236}">
                <a16:creationId xmlns="" xmlns:a16="http://schemas.microsoft.com/office/drawing/2014/main" id="{DBB8CA0E-29DB-49FB-8C09-E55477B6C2CA}"/>
              </a:ext>
            </a:extLst>
          </p:cNvPr>
          <p:cNvSpPr>
            <a:spLocks noGrp="1"/>
          </p:cNvSpPr>
          <p:nvPr>
            <p:ph type="body" idx="1"/>
          </p:nvPr>
        </p:nvSpPr>
        <p:spPr/>
        <p:txBody>
          <a:bodyPr/>
          <a:lstStyle/>
          <a:p>
            <a:endParaRPr lang="en-US"/>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12</a:t>
            </a:fld>
            <a:endParaRPr lang="en-US"/>
          </a:p>
        </p:txBody>
      </p:sp>
    </p:spTree>
    <p:extLst>
      <p:ext uri="{BB962C8B-B14F-4D97-AF65-F5344CB8AC3E}">
        <p14:creationId xmlns="" xmlns:p14="http://schemas.microsoft.com/office/powerpoint/2010/main" val="2681616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D5FEFB-643B-4ED7-AF5C-5FAB3135710B}"/>
              </a:ext>
            </a:extLst>
          </p:cNvPr>
          <p:cNvSpPr>
            <a:spLocks noGrp="1"/>
          </p:cNvSpPr>
          <p:nvPr>
            <p:ph type="title"/>
          </p:nvPr>
        </p:nvSpPr>
        <p:spPr/>
        <p:txBody>
          <a:bodyPr>
            <a:normAutofit/>
          </a:bodyPr>
          <a:lstStyle/>
          <a:p>
            <a:r>
              <a:rPr lang="ja-JP" altLang="en-US" b="1" dirty="0">
                <a:latin typeface="微軟正黑體" panose="020B0604030504040204" pitchFamily="34" charset="-120"/>
                <a:ea typeface="微軟正黑體" panose="020B0604030504040204" pitchFamily="34" charset="-120"/>
              </a:rPr>
              <a:t>香港基本法　</a:t>
            </a:r>
            <a:endParaRPr lang="en-US" b="1" dirty="0">
              <a:latin typeface="微軟正黑體" panose="020B0604030504040204" pitchFamily="34" charset="-120"/>
              <a:ea typeface="微軟正黑體" panose="020B0604030504040204" pitchFamily="34" charset="-120"/>
            </a:endParaRPr>
          </a:p>
        </p:txBody>
      </p:sp>
      <p:sp>
        <p:nvSpPr>
          <p:cNvPr id="3" name="Content Placeholder 2">
            <a:extLst>
              <a:ext uri="{FF2B5EF4-FFF2-40B4-BE49-F238E27FC236}">
                <a16:creationId xmlns="" xmlns:a16="http://schemas.microsoft.com/office/drawing/2014/main" id="{899C46B5-A8F7-4B52-8648-675A9C6983BF}"/>
              </a:ext>
            </a:extLst>
          </p:cNvPr>
          <p:cNvSpPr>
            <a:spLocks noGrp="1"/>
          </p:cNvSpPr>
          <p:nvPr>
            <p:ph idx="1"/>
          </p:nvPr>
        </p:nvSpPr>
        <p:spPr/>
        <p:txBody>
          <a:bodyPr>
            <a:normAutofit/>
          </a:bodyPr>
          <a:lstStyle/>
          <a:p>
            <a:r>
              <a:rPr lang="ja-JP" altLang="en-US" sz="3600" dirty="0">
                <a:latin typeface="微軟正黑體" panose="020B0604030504040204" pitchFamily="34" charset="-120"/>
                <a:ea typeface="微軟正黑體" panose="020B0604030504040204" pitchFamily="34" charset="-120"/>
              </a:rPr>
              <a:t>第二十七條 </a:t>
            </a:r>
            <a:r>
              <a:rPr lang="ja-JP" altLang="en-US" sz="3600" i="1" dirty="0">
                <a:solidFill>
                  <a:srgbClr val="DD4B39"/>
                </a:solidFill>
                <a:latin typeface="微軟正黑體" panose="020B0604030504040204" pitchFamily="34" charset="-120"/>
                <a:ea typeface="微軟正黑體" panose="020B0604030504040204" pitchFamily="34" charset="-120"/>
              </a:rPr>
              <a:t>香港</a:t>
            </a:r>
            <a:r>
              <a:rPr lang="ja-JP" altLang="en-US" sz="3600" dirty="0">
                <a:latin typeface="微軟正黑體" panose="020B0604030504040204" pitchFamily="34" charset="-120"/>
                <a:ea typeface="微軟正黑體" panose="020B0604030504040204" pitchFamily="34" charset="-120"/>
              </a:rPr>
              <a:t>居民享有言論、新聞、出版的</a:t>
            </a:r>
            <a:r>
              <a:rPr lang="ja-JP" altLang="en-US" sz="3600" i="1" dirty="0">
                <a:solidFill>
                  <a:srgbClr val="DD4B39"/>
                </a:solidFill>
                <a:latin typeface="微軟正黑體" panose="020B0604030504040204" pitchFamily="34" charset="-120"/>
                <a:ea typeface="微軟正黑體" panose="020B0604030504040204" pitchFamily="34" charset="-120"/>
              </a:rPr>
              <a:t>自由</a:t>
            </a:r>
            <a:r>
              <a:rPr lang="ja-JP" altLang="en-US" sz="3600" dirty="0">
                <a:latin typeface="微軟正黑體" panose="020B0604030504040204" pitchFamily="34" charset="-120"/>
                <a:ea typeface="微軟正黑體" panose="020B0604030504040204" pitchFamily="34" charset="-120"/>
              </a:rPr>
              <a:t>，</a:t>
            </a:r>
            <a:r>
              <a:rPr lang="ja-JP" altLang="en-US" sz="3600" i="1" dirty="0">
                <a:solidFill>
                  <a:srgbClr val="DD4B39"/>
                </a:solidFill>
                <a:latin typeface="微軟正黑體" panose="020B0604030504040204" pitchFamily="34" charset="-120"/>
                <a:ea typeface="微軟正黑體" panose="020B0604030504040204" pitchFamily="34" charset="-120"/>
              </a:rPr>
              <a:t>結社</a:t>
            </a:r>
            <a:r>
              <a:rPr lang="ja-JP" altLang="en-US" sz="3600" dirty="0">
                <a:latin typeface="微軟正黑體" panose="020B0604030504040204" pitchFamily="34" charset="-120"/>
                <a:ea typeface="微軟正黑體" panose="020B0604030504040204" pitchFamily="34" charset="-120"/>
              </a:rPr>
              <a:t>、集會、遊行、示威的</a:t>
            </a:r>
            <a:r>
              <a:rPr lang="ja-JP" altLang="en-US" sz="3600" i="1" dirty="0">
                <a:solidFill>
                  <a:srgbClr val="DD4B39"/>
                </a:solidFill>
                <a:latin typeface="微軟正黑體" panose="020B0604030504040204" pitchFamily="34" charset="-120"/>
                <a:ea typeface="微軟正黑體" panose="020B0604030504040204" pitchFamily="34" charset="-120"/>
              </a:rPr>
              <a:t>自由</a:t>
            </a:r>
            <a:r>
              <a:rPr lang="ja-JP" altLang="en-US" sz="3600" dirty="0">
                <a:latin typeface="微軟正黑體" panose="020B0604030504040204" pitchFamily="34" charset="-120"/>
                <a:ea typeface="微軟正黑體" panose="020B0604030504040204" pitchFamily="34" charset="-120"/>
              </a:rPr>
              <a:t>，組織和參加工會、罷工的權利和</a:t>
            </a:r>
            <a:r>
              <a:rPr lang="ja-JP" altLang="en-US" sz="3600" i="1" dirty="0">
                <a:solidFill>
                  <a:srgbClr val="DD4B39"/>
                </a:solidFill>
                <a:latin typeface="微軟正黑體" panose="020B0604030504040204" pitchFamily="34" charset="-120"/>
                <a:ea typeface="微軟正黑體" panose="020B0604030504040204" pitchFamily="34" charset="-120"/>
              </a:rPr>
              <a:t>自由</a:t>
            </a:r>
            <a:r>
              <a:rPr lang="ja-JP" altLang="en-US" sz="3600" dirty="0">
                <a:latin typeface="微軟正黑體" panose="020B0604030504040204" pitchFamily="34" charset="-120"/>
                <a:ea typeface="微軟正黑體" panose="020B0604030504040204" pitchFamily="34" charset="-120"/>
              </a:rPr>
              <a:t>。</a:t>
            </a:r>
            <a:endParaRPr lang="en-US" sz="3600" dirty="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13</a:t>
            </a:fld>
            <a:endParaRPr lang="en-US"/>
          </a:p>
        </p:txBody>
      </p:sp>
    </p:spTree>
    <p:extLst>
      <p:ext uri="{BB962C8B-B14F-4D97-AF65-F5344CB8AC3E}">
        <p14:creationId xmlns="" xmlns:p14="http://schemas.microsoft.com/office/powerpoint/2010/main" val="425474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4F9EDF4-10EC-40FF-BCF9-CAD00D96936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ja-JP" altLang="en-US" sz="2600" kern="1200">
                <a:solidFill>
                  <a:schemeClr val="bg1"/>
                </a:solidFill>
                <a:latin typeface="+mj-lt"/>
                <a:ea typeface="+mj-ea"/>
                <a:cs typeface="+mj-cs"/>
              </a:rPr>
              <a:t>回歸</a:t>
            </a:r>
            <a:r>
              <a:rPr lang="en-US" sz="2600" kern="1200">
                <a:solidFill>
                  <a:schemeClr val="bg1"/>
                </a:solidFill>
                <a:latin typeface="+mj-lt"/>
                <a:ea typeface="+mj-ea"/>
                <a:cs typeface="+mj-cs"/>
              </a:rPr>
              <a:t>20</a:t>
            </a:r>
            <a:r>
              <a:rPr lang="ja-JP" altLang="en-US" sz="2600" kern="1200">
                <a:solidFill>
                  <a:schemeClr val="bg1"/>
                </a:solidFill>
                <a:latin typeface="+mj-lt"/>
                <a:ea typeface="+mj-ea"/>
                <a:cs typeface="+mj-cs"/>
              </a:rPr>
              <a:t>年</a:t>
            </a:r>
            <a:r>
              <a:rPr lang="en-US" altLang="ja-JP" sz="2600" kern="1200">
                <a:solidFill>
                  <a:schemeClr val="bg1"/>
                </a:solidFill>
                <a:latin typeface="+mj-lt"/>
                <a:ea typeface="+mj-ea"/>
                <a:cs typeface="+mj-cs"/>
              </a:rPr>
              <a:t>: </a:t>
            </a:r>
            <a:r>
              <a:rPr lang="ja-JP" altLang="en-US" sz="2600" kern="1200">
                <a:solidFill>
                  <a:schemeClr val="bg1"/>
                </a:solidFill>
                <a:latin typeface="+mj-lt"/>
                <a:ea typeface="+mj-ea"/>
                <a:cs typeface="+mj-cs"/>
              </a:rPr>
              <a:t>香港的結社自由</a:t>
            </a:r>
            <a:endParaRPr lang="en-US" sz="2600" kern="1200">
              <a:solidFill>
                <a:schemeClr val="bg1"/>
              </a:solidFill>
              <a:latin typeface="+mj-lt"/>
              <a:ea typeface="+mj-ea"/>
              <a:cs typeface="+mj-cs"/>
            </a:endParaRPr>
          </a:p>
        </p:txBody>
      </p:sp>
      <p:pic>
        <p:nvPicPr>
          <p:cNvPr id="10" name="Picture 10" descr="A screenshot of a social media post&#10;&#10;Description generated with very high confidence">
            <a:extLst>
              <a:ext uri="{FF2B5EF4-FFF2-40B4-BE49-F238E27FC236}">
                <a16:creationId xmlns="" xmlns:a16="http://schemas.microsoft.com/office/drawing/2014/main" id="{EDF5BDAB-E8B6-43A5-A27B-68213187638A}"/>
              </a:ext>
            </a:extLst>
          </p:cNvPr>
          <p:cNvPicPr>
            <a:picLocks noGrp="1" noChangeAspect="1"/>
          </p:cNvPicPr>
          <p:nvPr>
            <p:ph idx="1"/>
          </p:nvPr>
        </p:nvPicPr>
        <p:blipFill rotWithShape="1">
          <a:blip r:embed="rId3"/>
          <a:srcRect l="30089" t="28030"/>
          <a:stretch/>
        </p:blipFill>
        <p:spPr>
          <a:xfrm>
            <a:off x="3800131" y="0"/>
            <a:ext cx="7361734" cy="5834960"/>
          </a:xfrm>
          <a:prstGeom prst="rect">
            <a:avLst/>
          </a:prstGeom>
        </p:spPr>
      </p:pic>
      <p:sp>
        <p:nvSpPr>
          <p:cNvPr id="3" name="頁尾版面配置區 2"/>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4" name="投影片編號版面配置區 3"/>
          <p:cNvSpPr>
            <a:spLocks noGrp="1"/>
          </p:cNvSpPr>
          <p:nvPr>
            <p:ph type="sldNum" sz="quarter" idx="12"/>
          </p:nvPr>
        </p:nvSpPr>
        <p:spPr/>
        <p:txBody>
          <a:bodyPr/>
          <a:lstStyle/>
          <a:p>
            <a:fld id="{330EA680-D336-4FF7-8B7A-9848BB0A1C32}" type="slidenum">
              <a:rPr lang="en-US" smtClean="0"/>
              <a:pPr/>
              <a:t>14</a:t>
            </a:fld>
            <a:endParaRPr lang="en-US"/>
          </a:p>
        </p:txBody>
      </p:sp>
      <p:sp>
        <p:nvSpPr>
          <p:cNvPr id="12" name="TextBox 11">
            <a:extLst>
              <a:ext uri="{FF2B5EF4-FFF2-40B4-BE49-F238E27FC236}">
                <a16:creationId xmlns="" xmlns:a16="http://schemas.microsoft.com/office/drawing/2014/main" id="{9AFDD04F-D65A-4425-BCEA-83095F86DA4C}"/>
              </a:ext>
            </a:extLst>
          </p:cNvPr>
          <p:cNvSpPr txBox="1"/>
          <p:nvPr/>
        </p:nvSpPr>
        <p:spPr>
          <a:xfrm>
            <a:off x="2657475" y="6219825"/>
            <a:ext cx="823037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dirty="0">
                <a:latin typeface="微軟正黑體" panose="020B0604030504040204" pitchFamily="34" charset="-120"/>
                <a:ea typeface="微軟正黑體" panose="020B0604030504040204" pitchFamily="34" charset="-120"/>
              </a:rPr>
              <a:t>羅金義(2017). 回歸20年:香港精神的變易. 香港: 香港城市大學出版社. P.239　　</a:t>
            </a:r>
            <a:endParaRPr 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3368903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FF67F1-DC0D-4A0C-B8C7-3509D5A4C6D8}"/>
              </a:ext>
            </a:extLst>
          </p:cNvPr>
          <p:cNvSpPr>
            <a:spLocks noGrp="1"/>
          </p:cNvSpPr>
          <p:nvPr>
            <p:ph type="title"/>
          </p:nvPr>
        </p:nvSpPr>
        <p:spPr/>
        <p:txBody>
          <a:bodyPr>
            <a:normAutofit/>
          </a:bodyPr>
          <a:lstStyle/>
          <a:p>
            <a:r>
              <a:rPr lang="ja-JP" altLang="en-US" b="1" dirty="0">
                <a:latin typeface="微軟正黑體" panose="020B0604030504040204" pitchFamily="34" charset="-120"/>
                <a:ea typeface="微軟正黑體" panose="020B0604030504040204" pitchFamily="34" charset="-120"/>
              </a:rPr>
              <a:t>集體談判權廢法20載　</a:t>
            </a:r>
          </a:p>
        </p:txBody>
      </p:sp>
      <p:pic>
        <p:nvPicPr>
          <p:cNvPr id="4" name="圖片 4">
            <a:extLst>
              <a:ext uri="{FF2B5EF4-FFF2-40B4-BE49-F238E27FC236}">
                <a16:creationId xmlns="" xmlns:a16="http://schemas.microsoft.com/office/drawing/2014/main" id="{6AD0F769-A062-2841-AD4B-4C5E1008971B}"/>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810000" y="2477294"/>
            <a:ext cx="4572000" cy="3048000"/>
          </a:xfrm>
          <a:prstGeom prst="rect">
            <a:avLst/>
          </a:prstGeom>
        </p:spPr>
      </p:pic>
      <p:sp>
        <p:nvSpPr>
          <p:cNvPr id="3" name="頁尾版面配置區 2"/>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15</a:t>
            </a:fld>
            <a:endParaRPr lang="en-US"/>
          </a:p>
        </p:txBody>
      </p:sp>
    </p:spTree>
    <p:extLst>
      <p:ext uri="{BB962C8B-B14F-4D97-AF65-F5344CB8AC3E}">
        <p14:creationId xmlns="" xmlns:p14="http://schemas.microsoft.com/office/powerpoint/2010/main" val="154580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6A2C75-F62C-4FA9-9661-BA5DA611ADDF}"/>
              </a:ext>
            </a:extLst>
          </p:cNvPr>
          <p:cNvSpPr>
            <a:spLocks noGrp="1"/>
          </p:cNvSpPr>
          <p:nvPr>
            <p:ph type="title"/>
          </p:nvPr>
        </p:nvSpPr>
        <p:spPr>
          <a:xfrm>
            <a:off x="990600" y="285750"/>
            <a:ext cx="10515600" cy="1325563"/>
          </a:xfrm>
        </p:spPr>
        <p:txBody>
          <a:bodyPr vert="horz" lIns="91440" tIns="45720" rIns="91440" bIns="45720" rtlCol="0" anchor="ctr">
            <a:noAutofit/>
          </a:bodyPr>
          <a:lstStyle/>
          <a:p>
            <a:pPr>
              <a:lnSpc>
                <a:spcPct val="80000"/>
              </a:lnSpc>
              <a:spcBef>
                <a:spcPts val="1000"/>
              </a:spcBef>
            </a:pPr>
            <a:r>
              <a:rPr lang="ja-JP" altLang="en-US" sz="2400" dirty="0">
                <a:latin typeface="微軟正黑體" panose="020B0604030504040204" pitchFamily="34" charset="-120"/>
                <a:ea typeface="微軟正黑體" panose="020B0604030504040204" pitchFamily="34" charset="-120"/>
                <a:cs typeface="+mn-cs"/>
              </a:rPr>
              <a:t>香港特別行政區政府</a:t>
            </a:r>
            <a:endParaRPr lang="en-US" altLang="ja-JP" sz="2400" dirty="0">
              <a:latin typeface="微軟正黑體" panose="020B0604030504040204" pitchFamily="34" charset="-120"/>
              <a:ea typeface="微軟正黑體" panose="020B0604030504040204" pitchFamily="34" charset="-120"/>
              <a:cs typeface="+mn-cs"/>
            </a:endParaRPr>
          </a:p>
          <a:p>
            <a:pPr>
              <a:lnSpc>
                <a:spcPct val="80000"/>
              </a:lnSpc>
              <a:spcBef>
                <a:spcPts val="1000"/>
              </a:spcBef>
            </a:pPr>
            <a:r>
              <a:rPr lang="ja-JP" altLang="en-US" sz="2400" dirty="0">
                <a:latin typeface="微軟正黑體" panose="020B0604030504040204" pitchFamily="34" charset="-120"/>
                <a:ea typeface="微軟正黑體" panose="020B0604030504040204" pitchFamily="34" charset="-120"/>
                <a:cs typeface="+mn-cs"/>
              </a:rPr>
              <a:t>就結社自由委員會第</a:t>
            </a:r>
            <a:r>
              <a:rPr lang="en-US" sz="2400" dirty="0">
                <a:latin typeface="微軟正黑體" panose="020B0604030504040204" pitchFamily="34" charset="-120"/>
                <a:ea typeface="微軟正黑體" panose="020B0604030504040204" pitchFamily="34" charset="-120"/>
                <a:cs typeface="+mn-cs"/>
              </a:rPr>
              <a:t> 311</a:t>
            </a:r>
            <a:r>
              <a:rPr lang="en-US" altLang="ja-JP" sz="2400" dirty="0">
                <a:latin typeface="微軟正黑體" panose="020B0604030504040204" pitchFamily="34" charset="-120"/>
                <a:ea typeface="微軟正黑體" panose="020B0604030504040204" pitchFamily="34" charset="-120"/>
                <a:cs typeface="+mn-cs"/>
              </a:rPr>
              <a:t> </a:t>
            </a:r>
            <a:r>
              <a:rPr lang="ja-JP" altLang="en-US" sz="2400" dirty="0">
                <a:latin typeface="微軟正黑體" panose="020B0604030504040204" pitchFamily="34" charset="-120"/>
                <a:ea typeface="微軟正黑體" panose="020B0604030504040204" pitchFamily="34" charset="-120"/>
                <a:cs typeface="+mn-cs"/>
              </a:rPr>
              <a:t>號報告書</a:t>
            </a:r>
            <a:endParaRPr lang="en-US" altLang="ja-JP" sz="2400" dirty="0">
              <a:latin typeface="微軟正黑體" panose="020B0604030504040204" pitchFamily="34" charset="-120"/>
              <a:ea typeface="微軟正黑體" panose="020B0604030504040204" pitchFamily="34" charset="-120"/>
              <a:cs typeface="+mn-cs"/>
            </a:endParaRPr>
          </a:p>
          <a:p>
            <a:pPr>
              <a:lnSpc>
                <a:spcPct val="80000"/>
              </a:lnSpc>
              <a:spcBef>
                <a:spcPts val="1000"/>
              </a:spcBef>
            </a:pPr>
            <a:r>
              <a:rPr lang="ja-JP" altLang="en-US" sz="2400" dirty="0">
                <a:latin typeface="微軟正黑體" panose="020B0604030504040204" pitchFamily="34" charset="-120"/>
                <a:ea typeface="微軟正黑體" panose="020B0604030504040204" pitchFamily="34" charset="-120"/>
                <a:cs typeface="+mn-cs"/>
              </a:rPr>
              <a:t>提交的進度</a:t>
            </a:r>
            <a:r>
              <a:rPr lang="ja-JP" altLang="en-US" sz="2400" dirty="0" smtClean="0">
                <a:latin typeface="微軟正黑體" panose="020B0604030504040204" pitchFamily="34" charset="-120"/>
                <a:ea typeface="微軟正黑體" panose="020B0604030504040204" pitchFamily="34" charset="-120"/>
                <a:cs typeface="+mn-cs"/>
              </a:rPr>
              <a:t>報告 （</a:t>
            </a:r>
            <a:r>
              <a:rPr lang="ja-JP" altLang="en-US" sz="2400" dirty="0">
                <a:latin typeface="微軟正黑體" panose="020B0604030504040204" pitchFamily="34" charset="-120"/>
                <a:ea typeface="微軟正黑體" panose="020B0604030504040204" pitchFamily="34" charset="-120"/>
                <a:cs typeface="+mn-cs"/>
              </a:rPr>
              <a:t>第</a:t>
            </a:r>
            <a:r>
              <a:rPr lang="en-US" sz="2400" dirty="0">
                <a:latin typeface="微軟正黑體" panose="020B0604030504040204" pitchFamily="34" charset="-120"/>
                <a:ea typeface="微軟正黑體" panose="020B0604030504040204" pitchFamily="34" charset="-120"/>
                <a:cs typeface="+mn-cs"/>
              </a:rPr>
              <a:t> 1942</a:t>
            </a:r>
            <a:r>
              <a:rPr lang="en-US" altLang="ja-JP" sz="2400" dirty="0">
                <a:latin typeface="微軟正黑體" panose="020B0604030504040204" pitchFamily="34" charset="-120"/>
                <a:ea typeface="微軟正黑體" panose="020B0604030504040204" pitchFamily="34" charset="-120"/>
                <a:cs typeface="+mn-cs"/>
              </a:rPr>
              <a:t> </a:t>
            </a:r>
            <a:r>
              <a:rPr lang="ja-JP" altLang="en-US" sz="2400" dirty="0">
                <a:latin typeface="微軟正黑體" panose="020B0604030504040204" pitchFamily="34" charset="-120"/>
                <a:ea typeface="微軟正黑體" panose="020B0604030504040204" pitchFamily="34" charset="-120"/>
                <a:cs typeface="+mn-cs"/>
              </a:rPr>
              <a:t>號個案</a:t>
            </a:r>
            <a:r>
              <a:rPr lang="en-US" sz="2400" dirty="0">
                <a:latin typeface="微軟正黑體" panose="020B0604030504040204" pitchFamily="34" charset="-120"/>
                <a:ea typeface="微軟正黑體" panose="020B0604030504040204" pitchFamily="34" charset="-120"/>
                <a:cs typeface="+mn-cs"/>
              </a:rPr>
              <a:t>）</a:t>
            </a:r>
          </a:p>
        </p:txBody>
      </p:sp>
      <p:sp>
        <p:nvSpPr>
          <p:cNvPr id="3" name="Content Placeholder 2">
            <a:extLst>
              <a:ext uri="{FF2B5EF4-FFF2-40B4-BE49-F238E27FC236}">
                <a16:creationId xmlns="" xmlns:a16="http://schemas.microsoft.com/office/drawing/2014/main" id="{EFB422A8-0727-44DC-B975-79122AE9237A}"/>
              </a:ext>
            </a:extLst>
          </p:cNvPr>
          <p:cNvSpPr>
            <a:spLocks noGrp="1"/>
          </p:cNvSpPr>
          <p:nvPr>
            <p:ph idx="1"/>
          </p:nvPr>
        </p:nvSpPr>
        <p:spPr>
          <a:xfrm>
            <a:off x="841602" y="1574346"/>
            <a:ext cx="10664598" cy="5255759"/>
          </a:xfrm>
        </p:spPr>
        <p:txBody>
          <a:bodyPr vert="horz" lIns="91440" tIns="45720" rIns="91440" bIns="45720" rtlCol="0" anchor="t">
            <a:normAutofit fontScale="92500"/>
          </a:bodyPr>
          <a:lstStyle/>
          <a:p>
            <a:r>
              <a:rPr lang="ja-JP" altLang="en-US" sz="2600" dirty="0">
                <a:latin typeface="微軟正黑體" panose="020B0604030504040204" pitchFamily="34" charset="-120"/>
                <a:ea typeface="微軟正黑體" panose="020B0604030504040204" pitchFamily="34" charset="-120"/>
              </a:rPr>
              <a:t>建議</a:t>
            </a:r>
            <a:r>
              <a:rPr lang="en-US" altLang="ja-JP" sz="2600" dirty="0">
                <a:latin typeface="微軟正黑體" panose="020B0604030504040204" pitchFamily="34" charset="-120"/>
                <a:ea typeface="微軟正黑體" panose="020B0604030504040204" pitchFamily="34" charset="-120"/>
              </a:rPr>
              <a:t>(</a:t>
            </a:r>
            <a:r>
              <a:rPr lang="en-US" sz="2600" dirty="0">
                <a:latin typeface="微軟正黑體" panose="020B0604030504040204" pitchFamily="34" charset="-120"/>
                <a:ea typeface="微軟正黑體" panose="020B0604030504040204" pitchFamily="34" charset="-120"/>
              </a:rPr>
              <a:t>d)</a:t>
            </a:r>
            <a:br>
              <a:rPr lang="en-US" sz="2600" dirty="0">
                <a:latin typeface="微軟正黑體" panose="020B0604030504040204" pitchFamily="34" charset="-120"/>
                <a:ea typeface="微軟正黑體" panose="020B0604030504040204" pitchFamily="34" charset="-120"/>
              </a:rPr>
            </a:br>
            <a:r>
              <a:rPr lang="ja-JP" altLang="en-US" sz="2600" dirty="0">
                <a:latin typeface="微軟正黑體" panose="020B0604030504040204" pitchFamily="34" charset="-120"/>
                <a:ea typeface="微軟正黑體" panose="020B0604030504040204" pitchFamily="34" charset="-120"/>
              </a:rPr>
              <a:t>審慎考慮是否立法，就決定職工會在集體談判</a:t>
            </a:r>
            <a:r>
              <a:rPr lang="ja-JP" altLang="en-US" sz="2600" dirty="0" smtClean="0">
                <a:latin typeface="微軟正黑體" panose="020B0604030504040204" pitchFamily="34" charset="-120"/>
                <a:ea typeface="微軟正黑體" panose="020B0604030504040204" pitchFamily="34" charset="-120"/>
              </a:rPr>
              <a:t>事宜</a:t>
            </a:r>
            <a:r>
              <a:rPr lang="zh-TW" altLang="en-US" sz="2600" dirty="0">
                <a:latin typeface="微軟正黑體" panose="020B0604030504040204" pitchFamily="34" charset="-120"/>
                <a:ea typeface="微軟正黑體" panose="020B0604030504040204" pitchFamily="34" charset="-120"/>
              </a:rPr>
              <a:t>上</a:t>
            </a:r>
            <a:r>
              <a:rPr lang="ja-JP" altLang="en-US" sz="2600" dirty="0" smtClean="0">
                <a:latin typeface="微軟正黑體" panose="020B0604030504040204" pitchFamily="34" charset="-120"/>
                <a:ea typeface="微軟正黑體" panose="020B0604030504040204" pitchFamily="34" charset="-120"/>
              </a:rPr>
              <a:t>的代表</a:t>
            </a:r>
            <a:r>
              <a:rPr lang="zh-TW" altLang="en-US" sz="2600" dirty="0">
                <a:latin typeface="微軟正黑體" panose="020B0604030504040204" pitchFamily="34" charset="-120"/>
                <a:ea typeface="微軟正黑體" panose="020B0604030504040204" pitchFamily="34" charset="-120"/>
              </a:rPr>
              <a:t>地</a:t>
            </a:r>
            <a:r>
              <a:rPr lang="ja-JP" altLang="en-US" sz="2600" dirty="0" smtClean="0">
                <a:latin typeface="微軟正黑體" panose="020B0604030504040204" pitchFamily="34" charset="-120"/>
                <a:ea typeface="微軟正黑體" panose="020B0604030504040204" pitchFamily="34" charset="-120"/>
              </a:rPr>
              <a:t>位，</a:t>
            </a:r>
            <a:r>
              <a:rPr lang="en-US" altLang="ja-JP" sz="2600" dirty="0">
                <a:latin typeface="微軟正黑體" panose="020B0604030504040204" pitchFamily="34" charset="-120"/>
                <a:ea typeface="微軟正黑體" panose="020B0604030504040204" pitchFamily="34" charset="-120"/>
              </a:rPr>
              <a:t/>
            </a:r>
            <a:br>
              <a:rPr lang="en-US" altLang="ja-JP" sz="2600" dirty="0">
                <a:latin typeface="微軟正黑體" panose="020B0604030504040204" pitchFamily="34" charset="-120"/>
                <a:ea typeface="微軟正黑體" panose="020B0604030504040204" pitchFamily="34" charset="-120"/>
              </a:rPr>
            </a:br>
            <a:r>
              <a:rPr lang="ja-JP" altLang="en-US" sz="2600" dirty="0" smtClean="0">
                <a:solidFill>
                  <a:srgbClr val="FF0000"/>
                </a:solidFill>
                <a:latin typeface="微軟正黑體" panose="020B0604030504040204" pitchFamily="34" charset="-120"/>
                <a:ea typeface="微軟正黑體" panose="020B0604030504040204" pitchFamily="34" charset="-120"/>
              </a:rPr>
              <a:t>訂</a:t>
            </a:r>
            <a:r>
              <a:rPr lang="ja-JP" altLang="en-US" sz="2600" dirty="0">
                <a:solidFill>
                  <a:srgbClr val="FF0000"/>
                </a:solidFill>
                <a:latin typeface="微軟正黑體" panose="020B0604030504040204" pitchFamily="34" charset="-120"/>
                <a:ea typeface="微軟正黑體" panose="020B0604030504040204" pitchFamily="34" charset="-120"/>
              </a:rPr>
              <a:t>明客觀程序，以尊重結社自由的原則</a:t>
            </a:r>
            <a:r>
              <a:rPr lang="ja-JP" altLang="en-US" sz="2600" dirty="0">
                <a:latin typeface="微軟正黑體" panose="020B0604030504040204" pitchFamily="34" charset="-120"/>
                <a:ea typeface="微軟正黑體" panose="020B0604030504040204" pitchFamily="34" charset="-120"/>
              </a:rPr>
              <a:t>。</a:t>
            </a:r>
            <a:r>
              <a:rPr lang="en-US" sz="2600" dirty="0">
                <a:latin typeface="微軟正黑體" panose="020B0604030504040204" pitchFamily="34" charset="-120"/>
                <a:ea typeface="微軟正黑體" panose="020B0604030504040204" pitchFamily="34" charset="-120"/>
              </a:rPr>
              <a:t/>
            </a:r>
            <a:br>
              <a:rPr lang="en-US" sz="2600" dirty="0">
                <a:latin typeface="微軟正黑體" panose="020B0604030504040204" pitchFamily="34" charset="-120"/>
                <a:ea typeface="微軟正黑體" panose="020B0604030504040204" pitchFamily="34" charset="-120"/>
              </a:rPr>
            </a:br>
            <a:endParaRPr lang="ja-JP" altLang="en-US" sz="2600" dirty="0">
              <a:latin typeface="微軟正黑體" panose="020B0604030504040204" pitchFamily="34" charset="-120"/>
              <a:ea typeface="微軟正黑體" panose="020B0604030504040204" pitchFamily="34" charset="-120"/>
            </a:endParaRPr>
          </a:p>
          <a:p>
            <a:r>
              <a:rPr lang="ja-JP" altLang="en-US" sz="2600" dirty="0">
                <a:latin typeface="微軟正黑體" panose="020B0604030504040204" pitchFamily="34" charset="-120"/>
                <a:ea typeface="微軟正黑體" panose="020B0604030504040204" pitchFamily="34" charset="-120"/>
              </a:rPr>
              <a:t>目前情況</a:t>
            </a:r>
            <a:r>
              <a:rPr lang="en-US" altLang="ja-JP" sz="2600" dirty="0">
                <a:latin typeface="微軟正黑體" panose="020B0604030504040204" pitchFamily="34" charset="-120"/>
                <a:ea typeface="微軟正黑體" panose="020B0604030504040204" pitchFamily="34" charset="-120"/>
                <a:cs typeface="+mn-ea"/>
              </a:rPr>
              <a:t/>
            </a:r>
            <a:br>
              <a:rPr lang="en-US" altLang="ja-JP" sz="2600" dirty="0">
                <a:latin typeface="微軟正黑體" panose="020B0604030504040204" pitchFamily="34" charset="-120"/>
                <a:ea typeface="微軟正黑體" panose="020B0604030504040204" pitchFamily="34" charset="-120"/>
                <a:cs typeface="+mn-ea"/>
              </a:rPr>
            </a:br>
            <a:r>
              <a:rPr lang="ja-JP" altLang="en-US" sz="2600" dirty="0">
                <a:latin typeface="微軟正黑體" panose="020B0604030504040204" pitchFamily="34" charset="-120"/>
                <a:ea typeface="微軟正黑體" panose="020B0604030504040204" pitchFamily="34" charset="-120"/>
              </a:rPr>
              <a:t>我們希望指出，香港社會對於是否需要立法引入強制</a:t>
            </a:r>
            <a:r>
              <a:rPr lang="ja-JP" altLang="en-US" sz="2600" dirty="0" smtClean="0">
                <a:latin typeface="微軟正黑體" panose="020B0604030504040204" pitchFamily="34" charset="-120"/>
                <a:ea typeface="微軟正黑體" panose="020B0604030504040204" pitchFamily="34" charset="-120"/>
              </a:rPr>
              <a:t>性的</a:t>
            </a:r>
            <a:r>
              <a:rPr lang="ja-JP" altLang="en-US" sz="2600" dirty="0">
                <a:latin typeface="微軟正黑體" panose="020B0604030504040204" pitchFamily="34" charset="-120"/>
                <a:ea typeface="微軟正黑體" panose="020B0604030504040204" pitchFamily="34" charset="-120"/>
              </a:rPr>
              <a:t>集體談判機制及有關事宜，意見極為分歧。</a:t>
            </a:r>
            <a:r>
              <a:rPr lang="ja-JP" altLang="en-US" sz="2600" dirty="0" smtClean="0">
                <a:latin typeface="微軟正黑體" panose="020B0604030504040204" pitchFamily="34" charset="-120"/>
                <a:ea typeface="微軟正黑體" panose="020B0604030504040204" pitchFamily="34" charset="-120"/>
              </a:rPr>
              <a:t>事實</a:t>
            </a:r>
            <a:r>
              <a:rPr lang="zh-TW" altLang="en-US" sz="2600" dirty="0" smtClean="0">
                <a:latin typeface="微軟正黑體" panose="020B0604030504040204" pitchFamily="34" charset="-120"/>
                <a:ea typeface="微軟正黑體" panose="020B0604030504040204" pitchFamily="34" charset="-120"/>
              </a:rPr>
              <a:t>上</a:t>
            </a:r>
            <a:r>
              <a:rPr lang="ja-JP" altLang="en-US" sz="2600" dirty="0" smtClean="0">
                <a:latin typeface="微軟正黑體" panose="020B0604030504040204" pitchFamily="34" charset="-120"/>
                <a:ea typeface="微軟正黑體" panose="020B0604030504040204" pitchFamily="34" charset="-120"/>
              </a:rPr>
              <a:t>，</a:t>
            </a:r>
            <a:r>
              <a:rPr lang="ja-JP" altLang="en-US" sz="2600" dirty="0">
                <a:latin typeface="微軟正黑體" panose="020B0604030504040204" pitchFamily="34" charset="-120"/>
                <a:ea typeface="微軟正黑體" panose="020B0604030504040204" pitchFamily="34" charset="-120"/>
              </a:rPr>
              <a:t>立法</a:t>
            </a:r>
            <a:r>
              <a:rPr lang="ja-JP" altLang="en-US" sz="2600" dirty="0" smtClean="0">
                <a:latin typeface="微軟正黑體" panose="020B0604030504040204" pitchFamily="34" charset="-120"/>
                <a:ea typeface="微軟正黑體" panose="020B0604030504040204" pitchFamily="34" charset="-120"/>
              </a:rPr>
              <a:t>會在</a:t>
            </a:r>
            <a:r>
              <a:rPr lang="ja-JP" altLang="en-US" sz="2600" dirty="0">
                <a:latin typeface="微軟正黑體" panose="020B0604030504040204" pitchFamily="34" charset="-120"/>
                <a:ea typeface="微軟正黑體" panose="020B0604030504040204" pitchFamily="34" charset="-120"/>
              </a:rPr>
              <a:t>這</a:t>
            </a:r>
            <a:r>
              <a:rPr lang="ja-JP" altLang="en-US" sz="2600" dirty="0" smtClean="0">
                <a:latin typeface="微軟正黑體" panose="020B0604030504040204" pitchFamily="34" charset="-120"/>
                <a:ea typeface="微軟正黑體" panose="020B0604030504040204" pitchFamily="34" charset="-120"/>
              </a:rPr>
              <a:t>課題</a:t>
            </a:r>
            <a:r>
              <a:rPr lang="zh-TW" altLang="en-US" sz="2600" dirty="0">
                <a:latin typeface="微軟正黑體" panose="020B0604030504040204" pitchFamily="34" charset="-120"/>
                <a:ea typeface="微軟正黑體" panose="020B0604030504040204" pitchFamily="34" charset="-120"/>
              </a:rPr>
              <a:t>上</a:t>
            </a:r>
            <a:r>
              <a:rPr lang="ja-JP" altLang="en-US" sz="2600" dirty="0" smtClean="0">
                <a:latin typeface="微軟正黑體" panose="020B0604030504040204" pitchFamily="34" charset="-120"/>
                <a:ea typeface="微軟正黑體" panose="020B0604030504040204" pitchFamily="34" charset="-120"/>
              </a:rPr>
              <a:t>也</a:t>
            </a:r>
            <a:r>
              <a:rPr lang="ja-JP" altLang="en-US" sz="2600" dirty="0">
                <a:latin typeface="微軟正黑體" panose="020B0604030504040204" pitchFamily="34" charset="-120"/>
                <a:ea typeface="微軟正黑體" panose="020B0604030504040204" pitchFamily="34" charset="-120"/>
              </a:rPr>
              <a:t>沒有共識。（立法會是制定香港特區法例的</a:t>
            </a:r>
            <a:r>
              <a:rPr lang="ja-JP" altLang="en-US" sz="2600" dirty="0" smtClean="0">
                <a:latin typeface="微軟正黑體" panose="020B0604030504040204" pitchFamily="34" charset="-120"/>
                <a:ea typeface="微軟正黑體" panose="020B0604030504040204" pitchFamily="34" charset="-120"/>
              </a:rPr>
              <a:t>立法機關</a:t>
            </a:r>
            <a:r>
              <a:rPr lang="ja-JP" altLang="en-US" sz="2600" dirty="0">
                <a:latin typeface="微軟正黑體" panose="020B0604030504040204" pitchFamily="34" charset="-120"/>
                <a:ea typeface="微軟正黑體" panose="020B0604030504040204" pitchFamily="34" charset="-120"/>
              </a:rPr>
              <a:t>，所有議員均由選舉產生。）立法會最近兩次動議辯論</a:t>
            </a:r>
            <a:r>
              <a:rPr lang="ja-JP" altLang="en-US" sz="2600" dirty="0" smtClean="0">
                <a:latin typeface="微軟正黑體" panose="020B0604030504040204" pitchFamily="34" charset="-120"/>
                <a:ea typeface="微軟正黑體" panose="020B0604030504040204" pitchFamily="34" charset="-120"/>
              </a:rPr>
              <a:t>集體</a:t>
            </a:r>
            <a:r>
              <a:rPr lang="ja-JP" altLang="en-US" sz="2600" dirty="0">
                <a:latin typeface="微軟正黑體" panose="020B0604030504040204" pitchFamily="34" charset="-120"/>
                <a:ea typeface="微軟正黑體" panose="020B0604030504040204" pitchFamily="34" charset="-120"/>
              </a:rPr>
              <a:t>談判機制，辯論結果正反映這個情況</a:t>
            </a:r>
            <a:r>
              <a:rPr lang="ja-JP" altLang="en-US" sz="2600" dirty="0" smtClean="0">
                <a:latin typeface="微軟正黑體" panose="020B0604030504040204" pitchFamily="34" charset="-120"/>
                <a:ea typeface="微軟正黑體" panose="020B0604030504040204" pitchFamily="34" charset="-120"/>
              </a:rPr>
              <a:t>。</a:t>
            </a:r>
            <a:r>
              <a:rPr lang="zh-TW" altLang="en-US" sz="2600" dirty="0" smtClean="0">
                <a:latin typeface="微軟正黑體" panose="020B0604030504040204" pitchFamily="34" charset="-120"/>
                <a:ea typeface="微軟正黑體" panose="020B0604030504040204" pitchFamily="34" charset="-120"/>
              </a:rPr>
              <a:t>一</a:t>
            </a:r>
            <a:r>
              <a:rPr lang="ja-JP" altLang="en-US" sz="2600" dirty="0" smtClean="0">
                <a:latin typeface="微軟正黑體" panose="020B0604030504040204" pitchFamily="34" charset="-120"/>
                <a:ea typeface="微軟正黑體" panose="020B0604030504040204" pitchFamily="34" charset="-120"/>
              </a:rPr>
              <a:t>九九八年十</a:t>
            </a:r>
            <a:r>
              <a:rPr lang="zh-TW" altLang="en-US" sz="2600" dirty="0" smtClean="0">
                <a:latin typeface="微軟正黑體" panose="020B0604030504040204" pitchFamily="34" charset="-120"/>
                <a:ea typeface="微軟正黑體" panose="020B0604030504040204" pitchFamily="34" charset="-120"/>
              </a:rPr>
              <a:t>二</a:t>
            </a:r>
            <a:r>
              <a:rPr lang="ja-JP" altLang="en-US" sz="2600" dirty="0" smtClean="0">
                <a:latin typeface="微軟正黑體" panose="020B0604030504040204" pitchFamily="34" charset="-120"/>
                <a:ea typeface="微軟正黑體" panose="020B0604030504040204" pitchFamily="34" charset="-120"/>
              </a:rPr>
              <a:t>月</a:t>
            </a:r>
            <a:r>
              <a:rPr lang="ja-JP" altLang="en-US" sz="2600" dirty="0">
                <a:latin typeface="微軟正黑體" panose="020B0604030504040204" pitchFamily="34" charset="-120"/>
                <a:ea typeface="微軟正黑體" panose="020B0604030504040204" pitchFamily="34" charset="-120"/>
              </a:rPr>
              <a:t>九</a:t>
            </a:r>
            <a:r>
              <a:rPr lang="en-US" altLang="ja-JP" sz="2600" dirty="0">
                <a:latin typeface="微軟正黑體" panose="020B0604030504040204" pitchFamily="34" charset="-120"/>
                <a:ea typeface="微軟正黑體" panose="020B0604030504040204" pitchFamily="34" charset="-120"/>
                <a:cs typeface="+mn-ea"/>
              </a:rPr>
              <a:t/>
            </a:r>
            <a:br>
              <a:rPr lang="en-US" altLang="ja-JP" sz="2600" dirty="0">
                <a:latin typeface="微軟正黑體" panose="020B0604030504040204" pitchFamily="34" charset="-120"/>
                <a:ea typeface="微軟正黑體" panose="020B0604030504040204" pitchFamily="34" charset="-120"/>
                <a:cs typeface="+mn-ea"/>
              </a:rPr>
            </a:br>
            <a:r>
              <a:rPr lang="ja-JP" altLang="en-US" sz="2600" dirty="0">
                <a:latin typeface="微軟正黑體" panose="020B0604030504040204" pitchFamily="34" charset="-120"/>
                <a:ea typeface="微軟正黑體" panose="020B0604030504040204" pitchFamily="34" charset="-120"/>
              </a:rPr>
              <a:t>日，立法會投票否決㆒項議案，這項議案要求政府</a:t>
            </a:r>
            <a:r>
              <a:rPr lang="ja-JP" altLang="en-US" sz="2600" dirty="0" smtClean="0">
                <a:latin typeface="微軟正黑體" panose="020B0604030504040204" pitchFamily="34" charset="-120"/>
                <a:ea typeface="微軟正黑體" panose="020B0604030504040204" pitchFamily="34" charset="-120"/>
              </a:rPr>
              <a:t>提交</a:t>
            </a:r>
            <a:r>
              <a:rPr lang="zh-TW" altLang="en-US" sz="2600" dirty="0">
                <a:latin typeface="微軟正黑體" panose="020B0604030504040204" pitchFamily="34" charset="-120"/>
                <a:ea typeface="微軟正黑體" panose="020B0604030504040204" pitchFamily="34" charset="-120"/>
              </a:rPr>
              <a:t>一</a:t>
            </a:r>
            <a:r>
              <a:rPr lang="ja-JP" altLang="en-US" sz="2600" dirty="0" smtClean="0">
                <a:latin typeface="微軟正黑體" panose="020B0604030504040204" pitchFamily="34" charset="-120"/>
                <a:ea typeface="微軟正黑體" panose="020B0604030504040204" pitchFamily="34" charset="-120"/>
              </a:rPr>
              <a:t>些已廢除</a:t>
            </a:r>
            <a:r>
              <a:rPr lang="ja-JP" altLang="en-US" sz="2600" dirty="0">
                <a:latin typeface="微軟正黑體" panose="020B0604030504040204" pitchFamily="34" charset="-120"/>
                <a:ea typeface="微軟正黑體" panose="020B0604030504040204" pitchFamily="34" charset="-120"/>
              </a:rPr>
              <a:t>的法例，包括強制性集體談判法例，供立法會重新考慮。</a:t>
            </a:r>
            <a:r>
              <a:rPr lang="en-US" altLang="ja-JP" sz="2600" dirty="0">
                <a:latin typeface="微軟正黑體" panose="020B0604030504040204" pitchFamily="34" charset="-120"/>
                <a:ea typeface="微軟正黑體" panose="020B0604030504040204" pitchFamily="34" charset="-120"/>
                <a:cs typeface="+mn-ea"/>
              </a:rPr>
              <a:t/>
            </a:r>
            <a:br>
              <a:rPr lang="en-US" altLang="ja-JP" sz="2600" dirty="0">
                <a:latin typeface="微軟正黑體" panose="020B0604030504040204" pitchFamily="34" charset="-120"/>
                <a:ea typeface="微軟正黑體" panose="020B0604030504040204" pitchFamily="34" charset="-120"/>
                <a:cs typeface="+mn-ea"/>
              </a:rPr>
            </a:br>
            <a:r>
              <a:rPr lang="zh-TW" altLang="en-US" sz="2600" dirty="0" smtClean="0">
                <a:latin typeface="微軟正黑體" panose="020B0604030504040204" pitchFamily="34" charset="-120"/>
                <a:ea typeface="微軟正黑體" panose="020B0604030504040204" pitchFamily="34" charset="-120"/>
              </a:rPr>
              <a:t>一</a:t>
            </a:r>
            <a:r>
              <a:rPr lang="ja-JP" altLang="en-US" sz="2600" dirty="0" smtClean="0">
                <a:latin typeface="微軟正黑體" panose="020B0604030504040204" pitchFamily="34" charset="-120"/>
                <a:ea typeface="微軟正黑體" panose="020B0604030504040204" pitchFamily="34" charset="-120"/>
              </a:rPr>
              <a:t>九九九年</a:t>
            </a:r>
            <a:r>
              <a:rPr lang="zh-TW" altLang="en-US" sz="2600" dirty="0" smtClean="0">
                <a:latin typeface="微軟正黑體" panose="020B0604030504040204" pitchFamily="34" charset="-120"/>
                <a:ea typeface="微軟正黑體" panose="020B0604030504040204" pitchFamily="34" charset="-120"/>
              </a:rPr>
              <a:t>四</a:t>
            </a:r>
            <a:r>
              <a:rPr lang="ja-JP" altLang="en-US" sz="2600" dirty="0" smtClean="0">
                <a:latin typeface="微軟正黑體" panose="020B0604030504040204" pitchFamily="34" charset="-120"/>
                <a:ea typeface="微軟正黑體" panose="020B0604030504040204" pitchFamily="34" charset="-120"/>
              </a:rPr>
              <a:t>月</a:t>
            </a:r>
            <a:r>
              <a:rPr lang="zh-TW" altLang="en-US" sz="2600" dirty="0">
                <a:latin typeface="微軟正黑體" panose="020B0604030504040204" pitchFamily="34" charset="-120"/>
                <a:ea typeface="微軟正黑體" panose="020B0604030504040204" pitchFamily="34" charset="-120"/>
              </a:rPr>
              <a:t>二</a:t>
            </a:r>
            <a:r>
              <a:rPr lang="ja-JP" altLang="en-US" sz="2600" dirty="0" smtClean="0">
                <a:latin typeface="微軟正黑體" panose="020B0604030504040204" pitchFamily="34" charset="-120"/>
                <a:ea typeface="微軟正黑體" panose="020B0604030504040204" pitchFamily="34" charset="-120"/>
              </a:rPr>
              <a:t>十八日</a:t>
            </a:r>
            <a:r>
              <a:rPr lang="ja-JP" altLang="en-US" sz="2600" dirty="0">
                <a:latin typeface="微軟正黑體" panose="020B0604030504040204" pitchFamily="34" charset="-120"/>
                <a:ea typeface="微軟正黑體" panose="020B0604030504040204" pitchFamily="34" charset="-120"/>
              </a:rPr>
              <a:t>，立法會也投票否決了</a:t>
            </a:r>
            <a:r>
              <a:rPr lang="ja-JP" altLang="en-US" sz="2600" dirty="0" smtClean="0">
                <a:latin typeface="微軟正黑體" panose="020B0604030504040204" pitchFamily="34" charset="-120"/>
                <a:ea typeface="微軟正黑體" panose="020B0604030504040204" pitchFamily="34" charset="-120"/>
              </a:rPr>
              <a:t>另</a:t>
            </a:r>
            <a:r>
              <a:rPr lang="zh-TW" altLang="en-US" sz="2600" dirty="0">
                <a:latin typeface="微軟正黑體" panose="020B0604030504040204" pitchFamily="34" charset="-120"/>
                <a:ea typeface="微軟正黑體" panose="020B0604030504040204" pitchFamily="34" charset="-120"/>
              </a:rPr>
              <a:t>一</a:t>
            </a:r>
            <a:r>
              <a:rPr lang="ja-JP" altLang="en-US" sz="2600" dirty="0" smtClean="0">
                <a:latin typeface="微軟正黑體" panose="020B0604030504040204" pitchFamily="34" charset="-120"/>
                <a:ea typeface="微軟正黑體" panose="020B0604030504040204" pitchFamily="34" charset="-120"/>
              </a:rPr>
              <a:t>項</a:t>
            </a:r>
            <a:r>
              <a:rPr lang="ja-JP" altLang="en-US" sz="2600" dirty="0">
                <a:latin typeface="微軟正黑體" panose="020B0604030504040204" pitchFamily="34" charset="-120"/>
                <a:ea typeface="微軟正黑體" panose="020B0604030504040204" pitchFamily="34" charset="-120"/>
              </a:rPr>
              <a:t>議案</a:t>
            </a:r>
            <a:r>
              <a:rPr lang="ja-JP" altLang="en-US" sz="2600" dirty="0" smtClean="0">
                <a:latin typeface="微軟正黑體" panose="020B0604030504040204" pitchFamily="34" charset="-120"/>
                <a:ea typeface="微軟正黑體" panose="020B0604030504040204" pitchFamily="34" charset="-120"/>
              </a:rPr>
              <a:t>，這</a:t>
            </a:r>
            <a:r>
              <a:rPr lang="ja-JP" altLang="en-US" sz="2600" dirty="0">
                <a:latin typeface="微軟正黑體" panose="020B0604030504040204" pitchFamily="34" charset="-120"/>
                <a:ea typeface="微軟正黑體" panose="020B0604030504040204" pitchFamily="34" charset="-120"/>
              </a:rPr>
              <a:t>項議案要求政府考慮立法，包括訂立強制性集體談判法例</a:t>
            </a:r>
            <a:r>
              <a:rPr lang="ja-JP" altLang="en-US" sz="2600" dirty="0" smtClean="0">
                <a:latin typeface="微軟正黑體" panose="020B0604030504040204" pitchFamily="34" charset="-120"/>
                <a:ea typeface="微軟正黑體" panose="020B0604030504040204" pitchFamily="34" charset="-120"/>
              </a:rPr>
              <a:t>。在同</a:t>
            </a:r>
            <a:r>
              <a:rPr lang="zh-TW" altLang="en-US" sz="2600" dirty="0">
                <a:latin typeface="微軟正黑體" panose="020B0604030504040204" pitchFamily="34" charset="-120"/>
                <a:ea typeface="微軟正黑體" panose="020B0604030504040204" pitchFamily="34" charset="-120"/>
              </a:rPr>
              <a:t>一</a:t>
            </a:r>
            <a:r>
              <a:rPr lang="ja-JP" altLang="en-US" sz="2600" dirty="0" smtClean="0">
                <a:latin typeface="微軟正黑體" panose="020B0604030504040204" pitchFamily="34" charset="-120"/>
                <a:ea typeface="微軟正黑體" panose="020B0604030504040204" pitchFamily="34" charset="-120"/>
              </a:rPr>
              <a:t>次會議</a:t>
            </a:r>
            <a:r>
              <a:rPr lang="zh-TW" altLang="en-US" sz="2600" dirty="0" smtClean="0">
                <a:latin typeface="微軟正黑體" panose="020B0604030504040204" pitchFamily="34" charset="-120"/>
                <a:ea typeface="微軟正黑體" panose="020B0604030504040204" pitchFamily="34" charset="-120"/>
              </a:rPr>
              <a:t>中</a:t>
            </a:r>
            <a:r>
              <a:rPr lang="ja-JP" altLang="en-US" sz="2600" dirty="0" smtClean="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一</a:t>
            </a:r>
            <a:r>
              <a:rPr lang="ja-JP" altLang="en-US" sz="2600" dirty="0" smtClean="0">
                <a:latin typeface="微軟正黑體" panose="020B0604030504040204" pitchFamily="34" charset="-120"/>
                <a:ea typeface="微軟正黑體" panose="020B0604030504040204" pitchFamily="34" charset="-120"/>
              </a:rPr>
              <a:t>項</a:t>
            </a:r>
            <a:r>
              <a:rPr lang="ja-JP" altLang="en-US" sz="2600" dirty="0">
                <a:latin typeface="微軟正黑體" panose="020B0604030504040204" pitchFamily="34" charset="-120"/>
                <a:ea typeface="微軟正黑體" panose="020B0604030504040204" pitchFamily="34" charset="-120"/>
              </a:rPr>
              <a:t>要求引入法例，設立談判機制和承認</a:t>
            </a:r>
            <a:r>
              <a:rPr lang="ja-JP" altLang="en-US" sz="2600" dirty="0" smtClean="0">
                <a:latin typeface="微軟正黑體" panose="020B0604030504040204" pitchFamily="34" charset="-120"/>
                <a:ea typeface="微軟正黑體" panose="020B0604030504040204" pitchFamily="34" charset="-120"/>
              </a:rPr>
              <a:t>職工會</a:t>
            </a:r>
            <a:r>
              <a:rPr lang="zh-TW" altLang="en-US" sz="2600" dirty="0">
                <a:latin typeface="微軟正黑體" panose="020B0604030504040204" pitchFamily="34" charset="-120"/>
                <a:ea typeface="微軟正黑體" panose="020B0604030504040204" pitchFamily="34" charset="-120"/>
              </a:rPr>
              <a:t>地</a:t>
            </a:r>
            <a:r>
              <a:rPr lang="ja-JP" altLang="en-US" sz="2600" dirty="0" smtClean="0">
                <a:latin typeface="微軟正黑體" panose="020B0604030504040204" pitchFamily="34" charset="-120"/>
                <a:ea typeface="微軟正黑體" panose="020B0604030504040204" pitchFamily="34" charset="-120"/>
              </a:rPr>
              <a:t>位</a:t>
            </a:r>
            <a:r>
              <a:rPr lang="ja-JP" altLang="en-US" sz="2600" dirty="0">
                <a:latin typeface="微軟正黑體" panose="020B0604030504040204" pitchFamily="34" charset="-120"/>
                <a:ea typeface="微軟正黑體" panose="020B0604030504040204" pitchFamily="34" charset="-120"/>
              </a:rPr>
              <a:t>的修訂議案，也遭投票否決。</a:t>
            </a:r>
            <a:endParaRPr lang="en-US" sz="2600" dirty="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16</a:t>
            </a:fld>
            <a:endParaRPr lang="en-US"/>
          </a:p>
        </p:txBody>
      </p:sp>
    </p:spTree>
    <p:extLst>
      <p:ext uri="{BB962C8B-B14F-4D97-AF65-F5344CB8AC3E}">
        <p14:creationId xmlns="" xmlns:p14="http://schemas.microsoft.com/office/powerpoint/2010/main" val="3329362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4DB44D-646E-4E99-B116-9D2F5B1CE337}"/>
              </a:ext>
            </a:extLst>
          </p:cNvPr>
          <p:cNvSpPr>
            <a:spLocks noGrp="1"/>
          </p:cNvSpPr>
          <p:nvPr>
            <p:ph type="title"/>
          </p:nvPr>
        </p:nvSpPr>
        <p:spPr/>
        <p:txBody>
          <a:bodyPr>
            <a:normAutofit/>
          </a:bodyPr>
          <a:lstStyle/>
          <a:p>
            <a:r>
              <a:rPr lang="en-US" altLang="zh-TW" b="1" dirty="0" smtClean="0">
                <a:solidFill>
                  <a:srgbClr val="800000"/>
                </a:solidFill>
                <a:latin typeface="微軟正黑體" panose="020B0604030504040204" pitchFamily="34" charset="-120"/>
                <a:ea typeface="微軟正黑體" panose="020B0604030504040204" pitchFamily="34" charset="-120"/>
              </a:rPr>
              <a:t>(</a:t>
            </a:r>
            <a:r>
              <a:rPr lang="zh-TW" altLang="en-US" b="1" dirty="0">
                <a:solidFill>
                  <a:srgbClr val="800000"/>
                </a:solidFill>
                <a:latin typeface="微軟正黑體" panose="020B0604030504040204" pitchFamily="34" charset="-120"/>
                <a:ea typeface="微軟正黑體" panose="020B0604030504040204" pitchFamily="34" charset="-120"/>
              </a:rPr>
              <a:t>二</a:t>
            </a:r>
            <a:r>
              <a:rPr lang="en-US" altLang="zh-TW" b="1" dirty="0">
                <a:solidFill>
                  <a:srgbClr val="800000"/>
                </a:solidFill>
                <a:latin typeface="微軟正黑體" panose="020B0604030504040204" pitchFamily="34" charset="-120"/>
                <a:ea typeface="微軟正黑體" panose="020B0604030504040204" pitchFamily="34" charset="-120"/>
              </a:rPr>
              <a:t>) </a:t>
            </a:r>
            <a:r>
              <a:rPr lang="zh-HK" altLang="en-US" b="1" dirty="0">
                <a:solidFill>
                  <a:srgbClr val="800000"/>
                </a:solidFill>
                <a:latin typeface="微軟正黑體" panose="020B0604030504040204" pitchFamily="34" charset="-120"/>
                <a:ea typeface="微軟正黑體" panose="020B0604030504040204" pitchFamily="34" charset="-120"/>
              </a:rPr>
              <a:t>財富增長 人的</a:t>
            </a:r>
            <a:r>
              <a:rPr lang="zh-HK" altLang="en-US" b="1" dirty="0" smtClean="0">
                <a:solidFill>
                  <a:srgbClr val="800000"/>
                </a:solidFill>
                <a:latin typeface="微軟正黑體" panose="020B0604030504040204" pitchFamily="34" charset="-120"/>
                <a:ea typeface="微軟正黑體" panose="020B0604030504040204" pitchFamily="34" charset="-120"/>
              </a:rPr>
              <a:t>發展</a:t>
            </a:r>
            <a:r>
              <a:rPr lang="en-US" altLang="ja-JP" b="1" dirty="0">
                <a:solidFill>
                  <a:srgbClr val="800000"/>
                </a:solidFill>
                <a:latin typeface="微軟正黑體" panose="020B0604030504040204" pitchFamily="34" charset="-120"/>
                <a:ea typeface="微軟正黑體" panose="020B0604030504040204" pitchFamily="34" charset="-120"/>
              </a:rPr>
              <a:t/>
            </a:r>
            <a:br>
              <a:rPr lang="en-US" altLang="ja-JP" b="1" dirty="0">
                <a:solidFill>
                  <a:srgbClr val="800000"/>
                </a:solidFill>
                <a:latin typeface="微軟正黑體" panose="020B0604030504040204" pitchFamily="34" charset="-120"/>
                <a:ea typeface="微軟正黑體" panose="020B0604030504040204" pitchFamily="34" charset="-120"/>
              </a:rPr>
            </a:br>
            <a:endParaRPr lang="en-US" b="1" dirty="0">
              <a:solidFill>
                <a:srgbClr val="800000"/>
              </a:solidFill>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normAutofit/>
          </a:bodyPr>
          <a:lstStyle/>
          <a:p>
            <a:pPr marL="82296">
              <a:tabLst>
                <a:tab pos="1619250" algn="l"/>
              </a:tabLst>
            </a:pPr>
            <a:r>
              <a:rPr lang="zh-TW" altLang="en-US" sz="2800" dirty="0" smtClean="0">
                <a:solidFill>
                  <a:schemeClr val="tx1"/>
                </a:solidFill>
              </a:rPr>
              <a:t>鄭嘉慧</a:t>
            </a:r>
            <a:r>
              <a:rPr lang="en-US" altLang="zh-TW" sz="2800" dirty="0" smtClean="0">
                <a:solidFill>
                  <a:schemeClr val="tx1"/>
                </a:solidFill>
              </a:rPr>
              <a:t> </a:t>
            </a:r>
            <a:r>
              <a:rPr lang="en-US" altLang="zh-TW" sz="2800" dirty="0">
                <a:solidFill>
                  <a:schemeClr val="tx1"/>
                </a:solidFill>
              </a:rPr>
              <a:t>Joanna </a:t>
            </a:r>
            <a:r>
              <a:rPr lang="en-US" altLang="zh-TW" sz="2800" dirty="0" smtClean="0">
                <a:solidFill>
                  <a:schemeClr val="tx1"/>
                </a:solidFill>
              </a:rPr>
              <a:t>CHENG</a:t>
            </a:r>
            <a:endParaRPr lang="zh-HK" altLang="en-US" sz="2800" dirty="0">
              <a:solidFill>
                <a:schemeClr val="tx1"/>
              </a:solidFill>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17</a:t>
            </a:fld>
            <a:endParaRPr lang="en-US"/>
          </a:p>
        </p:txBody>
      </p:sp>
    </p:spTree>
    <p:extLst>
      <p:ext uri="{BB962C8B-B14F-4D97-AF65-F5344CB8AC3E}">
        <p14:creationId xmlns="" xmlns:p14="http://schemas.microsoft.com/office/powerpoint/2010/main" val="24596314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微軟正黑體" panose="020B0604030504040204" pitchFamily="34" charset="-120"/>
                <a:ea typeface="微軟正黑體" panose="020B0604030504040204" pitchFamily="34" charset="-120"/>
              </a:rPr>
              <a:t>社會變遷與教會訓導</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normAutofit/>
          </a:bodyPr>
          <a:lstStyle/>
          <a:p>
            <a:r>
              <a:rPr lang="zh-TW" altLang="en-US" sz="3600" dirty="0" smtClean="0">
                <a:latin typeface="微軟正黑體" panose="020B0604030504040204" pitchFamily="34" charset="-120"/>
                <a:ea typeface="微軟正黑體" panose="020B0604030504040204" pitchFamily="34" charset="-120"/>
              </a:rPr>
              <a:t>六十年代</a:t>
            </a:r>
            <a:r>
              <a:rPr lang="zh-TW" altLang="en-US" sz="3600" dirty="0" smtClean="0">
                <a:solidFill>
                  <a:srgbClr val="FF0000"/>
                </a:solidFill>
                <a:latin typeface="微軟正黑體" panose="020B0604030504040204" pitchFamily="34" charset="-120"/>
                <a:ea typeface="微軟正黑體" panose="020B0604030504040204" pitchFamily="34" charset="-120"/>
              </a:rPr>
              <a:t>科學技術的新發明</a:t>
            </a:r>
            <a:r>
              <a:rPr lang="zh-TW" altLang="en-US" sz="3600" dirty="0" smtClean="0">
                <a:latin typeface="微軟正黑體" panose="020B0604030504040204" pitchFamily="34" charset="-120"/>
                <a:ea typeface="微軟正黑體" panose="020B0604030504040204" pitchFamily="34" charset="-120"/>
              </a:rPr>
              <a:t>，如原子能、造成各種合成產品的化學技術、生產自動化、無線電</a:t>
            </a:r>
            <a:r>
              <a:rPr lang="zh-TW" altLang="en-US" sz="3600" dirty="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電視機、極速的</a:t>
            </a:r>
            <a:r>
              <a:rPr lang="zh-TW" altLang="en-US" sz="3600" dirty="0">
                <a:latin typeface="微軟正黑體" panose="020B0604030504040204" pitchFamily="34" charset="-120"/>
                <a:ea typeface="微軟正黑體" panose="020B0604030504040204" pitchFamily="34" charset="-120"/>
              </a:rPr>
              <a:t>交通工具等縮短各民族間</a:t>
            </a:r>
            <a:r>
              <a:rPr lang="zh-TW" altLang="en-US" sz="3600" dirty="0" smtClean="0">
                <a:latin typeface="微軟正黑體" panose="020B0604030504040204" pitchFamily="34" charset="-120"/>
                <a:ea typeface="微軟正黑體" panose="020B0604030504040204" pitchFamily="34" charset="-120"/>
              </a:rPr>
              <a:t>的距離</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工人的</a:t>
            </a:r>
            <a:r>
              <a:rPr lang="zh-TW" altLang="en-US" sz="3600" dirty="0" smtClean="0">
                <a:solidFill>
                  <a:srgbClr val="FF0000"/>
                </a:solidFill>
                <a:latin typeface="微軟正黑體" panose="020B0604030504040204" pitchFamily="34" charset="-120"/>
                <a:ea typeface="微軟正黑體" panose="020B0604030504040204" pitchFamily="34" charset="-120"/>
              </a:rPr>
              <a:t>社會意識</a:t>
            </a:r>
            <a:r>
              <a:rPr lang="zh-TW" altLang="en-US" sz="3600" dirty="0" smtClean="0">
                <a:latin typeface="微軟正黑體" panose="020B0604030504040204" pitchFamily="34" charset="-120"/>
                <a:ea typeface="微軟正黑體" panose="020B0604030504040204" pitchFamily="34" charset="-120"/>
              </a:rPr>
              <a:t>提高了，一般國民的</a:t>
            </a:r>
            <a:r>
              <a:rPr lang="zh-TW" altLang="en-US" sz="3600" dirty="0" smtClean="0">
                <a:solidFill>
                  <a:srgbClr val="FF0000"/>
                </a:solidFill>
                <a:latin typeface="微軟正黑體" panose="020B0604030504040204" pitchFamily="34" charset="-120"/>
                <a:ea typeface="微軟正黑體" panose="020B0604030504040204" pitchFamily="34" charset="-120"/>
              </a:rPr>
              <a:t>教育</a:t>
            </a:r>
            <a:r>
              <a:rPr lang="zh-TW" altLang="en-US" sz="3600" dirty="0" smtClean="0">
                <a:latin typeface="微軟正黑體" panose="020B0604030504040204" pitchFamily="34" charset="-120"/>
                <a:ea typeface="微軟正黑體" panose="020B0604030504040204" pitchFamily="34" charset="-120"/>
              </a:rPr>
              <a:t>水準也提高了</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但一國之內與各國之間的</a:t>
            </a:r>
            <a:r>
              <a:rPr lang="zh-TW" altLang="en-US" sz="3600" dirty="0" smtClean="0">
                <a:solidFill>
                  <a:srgbClr val="FF0000"/>
                </a:solidFill>
                <a:latin typeface="微軟正黑體" panose="020B0604030504040204" pitchFamily="34" charset="-120"/>
                <a:ea typeface="微軟正黑體" panose="020B0604030504040204" pitchFamily="34" charset="-120"/>
              </a:rPr>
              <a:t>不平衡</a:t>
            </a:r>
            <a:r>
              <a:rPr lang="zh-TW" altLang="en-US" sz="3600" dirty="0" smtClean="0">
                <a:latin typeface="微軟正黑體" panose="020B0604030504040204" pitchFamily="34" charset="-120"/>
                <a:ea typeface="微軟正黑體" panose="020B0604030504040204" pitchFamily="34" charset="-120"/>
              </a:rPr>
              <a:t>日益明顯 </a:t>
            </a:r>
            <a:endParaRPr lang="en-US" altLang="zh-TW" sz="3600" dirty="0">
              <a:latin typeface="微軟正黑體" panose="020B0604030504040204" pitchFamily="34" charset="-120"/>
              <a:ea typeface="微軟正黑體" panose="020B0604030504040204" pitchFamily="34" charset="-120"/>
            </a:endParaRPr>
          </a:p>
          <a:p>
            <a:pPr marL="0" indent="0">
              <a:buNone/>
            </a:pPr>
            <a:r>
              <a:rPr lang="en-US" altLang="zh-TW" sz="2000" dirty="0" smtClean="0">
                <a:latin typeface="微軟正黑體" panose="020B0604030504040204" pitchFamily="34" charset="-120"/>
                <a:ea typeface="微軟正黑體" panose="020B0604030504040204" pitchFamily="34" charset="-120"/>
              </a:rPr>
              <a:t>《</a:t>
            </a:r>
            <a:r>
              <a:rPr lang="ja-JP" altLang="en-US" sz="2000" dirty="0" smtClean="0">
                <a:latin typeface="微軟正黑體" panose="020B0604030504040204" pitchFamily="34" charset="-120"/>
                <a:ea typeface="微軟正黑體" panose="020B0604030504040204" pitchFamily="34" charset="-120"/>
              </a:rPr>
              <a:t>慈</a:t>
            </a:r>
            <a:r>
              <a:rPr lang="zh-TW" altLang="en-US" sz="2000" dirty="0" smtClean="0">
                <a:latin typeface="微軟正黑體" panose="020B0604030504040204" pitchFamily="34" charset="-120"/>
                <a:ea typeface="微軟正黑體" panose="020B0604030504040204" pitchFamily="34" charset="-120"/>
              </a:rPr>
              <a:t>母</a:t>
            </a:r>
            <a:r>
              <a:rPr lang="en-US" altLang="zh-TW" sz="2000" dirty="0" smtClean="0">
                <a:latin typeface="微軟正黑體" panose="020B0604030504040204" pitchFamily="34" charset="-120"/>
                <a:ea typeface="微軟正黑體" panose="020B0604030504040204" pitchFamily="34" charset="-120"/>
              </a:rPr>
              <a:t>》47-48</a:t>
            </a: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18</a:t>
            </a:fld>
            <a:endParaRPr lang="en-US"/>
          </a:p>
        </p:txBody>
      </p:sp>
    </p:spTree>
    <p:extLst>
      <p:ext uri="{BB962C8B-B14F-4D97-AF65-F5344CB8AC3E}">
        <p14:creationId xmlns="" xmlns:p14="http://schemas.microsoft.com/office/powerpoint/2010/main" val="1290444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微軟正黑體" panose="020B0604030504040204" pitchFamily="34" charset="-120"/>
                <a:ea typeface="微軟正黑體" panose="020B0604030504040204" pitchFamily="34" charset="-120"/>
              </a:rPr>
              <a:t>社會變遷與教會</a:t>
            </a:r>
            <a:r>
              <a:rPr lang="zh-TW" altLang="en-US" b="1" dirty="0" smtClean="0">
                <a:latin typeface="微軟正黑體" panose="020B0604030504040204" pitchFamily="34" charset="-120"/>
                <a:ea typeface="微軟正黑體" panose="020B0604030504040204" pitchFamily="34" charset="-120"/>
              </a:rPr>
              <a:t>訓導 </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續</a:t>
            </a:r>
            <a:r>
              <a:rPr lang="en-US" altLang="zh-TW" b="1" dirty="0">
                <a:latin typeface="微軟正黑體" panose="020B0604030504040204" pitchFamily="34" charset="-120"/>
                <a:ea typeface="微軟正黑體" panose="020B0604030504040204" pitchFamily="34" charset="-120"/>
              </a:rPr>
              <a:t>)</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1825625"/>
            <a:ext cx="10515600" cy="4823148"/>
          </a:xfrm>
        </p:spPr>
        <p:txBody>
          <a:bodyPr>
            <a:normAutofit/>
          </a:bodyPr>
          <a:lstStyle/>
          <a:p>
            <a:r>
              <a:rPr lang="zh-TW" altLang="en-US" sz="3600" dirty="0" smtClean="0">
                <a:latin typeface="微軟正黑體" panose="020B0604030504040204" pitchFamily="34" charset="-120"/>
                <a:ea typeface="微軟正黑體" panose="020B0604030504040204" pitchFamily="34" charset="-120"/>
              </a:rPr>
              <a:t>引申前三位教宗的遺訓，為了有效推動</a:t>
            </a:r>
            <a:r>
              <a:rPr lang="zh-TW" altLang="en-US" sz="3600" b="1" dirty="0" smtClean="0">
                <a:solidFill>
                  <a:srgbClr val="FF0000"/>
                </a:solidFill>
                <a:latin typeface="微軟正黑體" panose="020B0604030504040204" pitchFamily="34" charset="-120"/>
                <a:ea typeface="微軟正黑體" panose="020B0604030504040204" pitchFamily="34" charset="-120"/>
              </a:rPr>
              <a:t>財富的增</a:t>
            </a:r>
            <a:r>
              <a:rPr lang="zh-TW" altLang="en-US" sz="3600" b="1" dirty="0">
                <a:solidFill>
                  <a:srgbClr val="FF0000"/>
                </a:solidFill>
                <a:latin typeface="微軟正黑體" panose="020B0604030504040204" pitchFamily="34" charset="-120"/>
                <a:ea typeface="微軟正黑體" panose="020B0604030504040204" pitchFamily="34" charset="-120"/>
              </a:rPr>
              <a:t>長</a:t>
            </a:r>
            <a:r>
              <a:rPr lang="zh-TW" altLang="en-US" sz="3600" dirty="0" smtClean="0">
                <a:latin typeface="微軟正黑體" panose="020B0604030504040204" pitchFamily="34" charset="-120"/>
                <a:ea typeface="微軟正黑體" panose="020B0604030504040204" pitchFamily="34" charset="-120"/>
              </a:rPr>
              <a:t>，導至社會生活繁榮，求取大眾的</a:t>
            </a:r>
            <a:r>
              <a:rPr lang="zh-TW" altLang="en-US" sz="3600" b="1" dirty="0" smtClean="0">
                <a:solidFill>
                  <a:srgbClr val="FF0000"/>
                </a:solidFill>
                <a:latin typeface="微軟正黑體" panose="020B0604030504040204" pitchFamily="34" charset="-120"/>
                <a:ea typeface="微軟正黑體" panose="020B0604030504040204" pitchFamily="34" charset="-120"/>
              </a:rPr>
              <a:t>公共利益</a:t>
            </a:r>
            <a:r>
              <a:rPr lang="zh-TW" altLang="en-US" sz="3600" dirty="0" smtClean="0">
                <a:latin typeface="微軟正黑體" panose="020B0604030504040204" pitchFamily="34" charset="-120"/>
                <a:ea typeface="微軟正黑體" panose="020B0604030504040204" pitchFamily="34" charset="-120"/>
              </a:rPr>
              <a:t>，</a:t>
            </a:r>
            <a:r>
              <a:rPr lang="zh-TW" altLang="zh-HK" sz="3600" dirty="0">
                <a:latin typeface="微軟正黑體" panose="020B0604030504040204" pitchFamily="34" charset="-120"/>
                <a:ea typeface="微軟正黑體" panose="020B0604030504040204" pitchFamily="34" charset="-120"/>
              </a:rPr>
              <a:t>政府對私人</a:t>
            </a:r>
            <a:r>
              <a:rPr lang="zh-TW" altLang="zh-HK" sz="3600" dirty="0" smtClean="0">
                <a:latin typeface="微軟正黑體" panose="020B0604030504040204" pitchFamily="34" charset="-120"/>
                <a:ea typeface="微軟正黑體" panose="020B0604030504040204" pitchFamily="34" charset="-120"/>
              </a:rPr>
              <a:t>企業有</a:t>
            </a:r>
            <a:r>
              <a:rPr lang="zh-TW" altLang="zh-HK" sz="3600" b="1" dirty="0">
                <a:solidFill>
                  <a:srgbClr val="FF0000"/>
                </a:solidFill>
                <a:latin typeface="微軟正黑體" panose="020B0604030504040204" pitchFamily="34" charset="-120"/>
                <a:ea typeface="微軟正黑體" panose="020B0604030504040204" pitchFamily="34" charset="-120"/>
              </a:rPr>
              <a:t>輔導</a:t>
            </a:r>
            <a:r>
              <a:rPr lang="zh-TW" altLang="zh-HK" sz="3600" b="1" dirty="0" smtClean="0">
                <a:solidFill>
                  <a:srgbClr val="FF0000"/>
                </a:solidFill>
                <a:latin typeface="微軟正黑體" panose="020B0604030504040204" pitchFamily="34" charset="-120"/>
                <a:ea typeface="微軟正黑體" panose="020B0604030504040204" pitchFamily="34" charset="-120"/>
              </a:rPr>
              <a:t>責任</a:t>
            </a:r>
            <a:r>
              <a:rPr lang="zh-TW" altLang="en-US" sz="3600" dirty="0" smtClean="0">
                <a:latin typeface="微軟正黑體" panose="020B0604030504040204" pitchFamily="34" charset="-120"/>
                <a:ea typeface="微軟正黑體" panose="020B0604030504040204" pitchFamily="34" charset="-120"/>
              </a:rPr>
              <a:t>，保障人人自由從事生產企業</a:t>
            </a: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包括小型及小規範企業</a:t>
            </a: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的權利</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人有</a:t>
            </a:r>
            <a:r>
              <a:rPr lang="zh-TW" altLang="en-US" sz="3600" b="1" dirty="0" smtClean="0">
                <a:solidFill>
                  <a:srgbClr val="FF0000"/>
                </a:solidFill>
                <a:latin typeface="微軟正黑體" panose="020B0604030504040204" pitchFamily="34" charset="-120"/>
                <a:ea typeface="微軟正黑體" panose="020B0604030504040204" pitchFamily="34" charset="-120"/>
              </a:rPr>
              <a:t>社會化</a:t>
            </a:r>
            <a:r>
              <a:rPr lang="zh-TW" altLang="en-US" sz="3600" dirty="0" smtClean="0">
                <a:latin typeface="微軟正黑體" panose="020B0604030504040204" pitchFamily="34" charset="-120"/>
                <a:ea typeface="微軟正黑體" panose="020B0604030504040204" pitchFamily="34" charset="-120"/>
              </a:rPr>
              <a:t>的需要，政府應促成</a:t>
            </a:r>
            <a:r>
              <a:rPr lang="zh-TW" altLang="en-US" sz="3600" b="1" dirty="0" smtClean="0">
                <a:solidFill>
                  <a:srgbClr val="FF0000"/>
                </a:solidFill>
                <a:latin typeface="微軟正黑體" panose="020B0604030504040204" pitchFamily="34" charset="-120"/>
                <a:ea typeface="微軟正黑體" panose="020B0604030504040204" pitchFamily="34" charset="-120"/>
              </a:rPr>
              <a:t>個人</a:t>
            </a:r>
            <a:r>
              <a:rPr lang="zh-TW" altLang="en-US" sz="3600" dirty="0" smtClean="0">
                <a:latin typeface="微軟正黑體" panose="020B0604030504040204" pitchFamily="34" charset="-120"/>
                <a:ea typeface="微軟正黑體" panose="020B0604030504040204" pitchFamily="34" charset="-120"/>
              </a:rPr>
              <a:t>和</a:t>
            </a:r>
            <a:r>
              <a:rPr lang="zh-TW" altLang="en-US" sz="3600" b="1" dirty="0" smtClean="0">
                <a:solidFill>
                  <a:srgbClr val="FF0000"/>
                </a:solidFill>
                <a:latin typeface="微軟正黑體" panose="020B0604030504040204" pitchFamily="34" charset="-120"/>
                <a:ea typeface="微軟正黑體" panose="020B0604030504040204" pitchFamily="34" charset="-120"/>
              </a:rPr>
              <a:t>團體</a:t>
            </a:r>
            <a:r>
              <a:rPr lang="zh-TW" altLang="en-US" sz="3600" dirty="0" smtClean="0">
                <a:latin typeface="微軟正黑體" panose="020B0604030504040204" pitchFamily="34" charset="-120"/>
                <a:ea typeface="微軟正黑體" panose="020B0604030504040204" pitchFamily="34" charset="-120"/>
              </a:rPr>
              <a:t>的發展與合作，提供醫療保健，完善教育和職業訓練等使</a:t>
            </a:r>
            <a:r>
              <a:rPr lang="zh-TW" altLang="en-US" sz="3600" b="1" dirty="0" smtClean="0">
                <a:solidFill>
                  <a:srgbClr val="FF0000"/>
                </a:solidFill>
                <a:latin typeface="微軟正黑體" panose="020B0604030504040204" pitchFamily="34" charset="-120"/>
                <a:ea typeface="微軟正黑體" panose="020B0604030504040204" pitchFamily="34" charset="-120"/>
              </a:rPr>
              <a:t>各展所長</a:t>
            </a:r>
            <a:r>
              <a:rPr lang="zh-TW" altLang="en-US" sz="3600" dirty="0" smtClean="0">
                <a:latin typeface="微軟正黑體" panose="020B0604030504040204" pitchFamily="34" charset="-120"/>
                <a:ea typeface="微軟正黑體" panose="020B0604030504040204" pitchFamily="34" charset="-120"/>
              </a:rPr>
              <a:t>，對各人及社團履行</a:t>
            </a:r>
            <a:r>
              <a:rPr lang="zh-TW" altLang="en-US" sz="3600" b="1" dirty="0" smtClean="0">
                <a:latin typeface="微軟正黑體" panose="020B0604030504040204" pitchFamily="34" charset="-120"/>
                <a:ea typeface="微軟正黑體" panose="020B0604030504040204" pitchFamily="34" charset="-120"/>
              </a:rPr>
              <a:t>權利</a:t>
            </a:r>
            <a:r>
              <a:rPr lang="zh-TW" altLang="en-US" sz="3600" dirty="0" smtClean="0">
                <a:latin typeface="微軟正黑體" panose="020B0604030504040204" pitchFamily="34" charset="-120"/>
                <a:ea typeface="微軟正黑體" panose="020B0604030504040204" pitchFamily="34" charset="-120"/>
              </a:rPr>
              <a:t>和</a:t>
            </a:r>
            <a:r>
              <a:rPr lang="zh-TW" altLang="en-US" sz="3600" b="1" dirty="0" smtClean="0">
                <a:latin typeface="微軟正黑體" panose="020B0604030504040204" pitchFamily="34" charset="-120"/>
                <a:ea typeface="微軟正黑體" panose="020B0604030504040204" pitchFamily="34" charset="-120"/>
              </a:rPr>
              <a:t>義務</a:t>
            </a:r>
            <a:r>
              <a:rPr lang="zh-TW" altLang="en-US" sz="3600" dirty="0" smtClean="0">
                <a:latin typeface="微軟正黑體" panose="020B0604030504040204" pitchFamily="34" charset="-120"/>
                <a:ea typeface="微軟正黑體" panose="020B0604030504040204" pitchFamily="34" charset="-120"/>
              </a:rPr>
              <a:t>時，</a:t>
            </a:r>
            <a:r>
              <a:rPr lang="zh-TW" altLang="en-US" sz="3600" b="1" u="sng" dirty="0" smtClean="0">
                <a:latin typeface="微軟正黑體" panose="020B0604030504040204" pitchFamily="34" charset="-120"/>
                <a:ea typeface="微軟正黑體" panose="020B0604030504040204" pitchFamily="34" charset="-120"/>
              </a:rPr>
              <a:t>避免不必要的干預</a:t>
            </a:r>
            <a:r>
              <a:rPr lang="zh-TW" altLang="en-US" sz="3600" b="1" dirty="0" smtClean="0">
                <a:latin typeface="微軟正黑體" panose="020B0604030504040204" pitchFamily="34" charset="-120"/>
                <a:ea typeface="微軟正黑體" panose="020B0604030504040204" pitchFamily="34" charset="-120"/>
              </a:rPr>
              <a:t> </a:t>
            </a:r>
            <a:endParaRPr lang="en-US" altLang="zh-TW" sz="3600" b="1" dirty="0" smtClean="0">
              <a:latin typeface="微軟正黑體" panose="020B0604030504040204" pitchFamily="34" charset="-120"/>
              <a:ea typeface="微軟正黑體" panose="020B0604030504040204" pitchFamily="34" charset="-120"/>
            </a:endParaRPr>
          </a:p>
          <a:p>
            <a:pPr marL="0" indent="0">
              <a:buNone/>
            </a:pPr>
            <a:r>
              <a:rPr lang="en-US" altLang="zh-TW" sz="2000" dirty="0">
                <a:latin typeface="微軟正黑體" panose="020B0604030504040204" pitchFamily="34" charset="-120"/>
                <a:ea typeface="微軟正黑體" panose="020B0604030504040204" pitchFamily="34" charset="-120"/>
              </a:rPr>
              <a:t>《</a:t>
            </a:r>
            <a:r>
              <a:rPr lang="ja-JP" altLang="en-US" sz="2000" dirty="0">
                <a:latin typeface="微軟正黑體" panose="020B0604030504040204" pitchFamily="34" charset="-120"/>
                <a:ea typeface="微軟正黑體" panose="020B0604030504040204" pitchFamily="34" charset="-120"/>
              </a:rPr>
              <a:t>慈</a:t>
            </a:r>
            <a:r>
              <a:rPr lang="zh-TW" altLang="en-US" sz="2000" dirty="0">
                <a:latin typeface="微軟正黑體" panose="020B0604030504040204" pitchFamily="34" charset="-120"/>
                <a:ea typeface="微軟正黑體" panose="020B0604030504040204" pitchFamily="34" charset="-120"/>
              </a:rPr>
              <a:t>母</a:t>
            </a:r>
            <a:r>
              <a:rPr lang="en-US" altLang="zh-TW" sz="2000" dirty="0">
                <a:latin typeface="微軟正黑體" panose="020B0604030504040204" pitchFamily="34" charset="-120"/>
                <a:ea typeface="微軟正黑體" panose="020B0604030504040204" pitchFamily="34" charset="-120"/>
              </a:rPr>
              <a:t>》51-55, 59-67</a:t>
            </a: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19</a:t>
            </a:fld>
            <a:endParaRPr lang="en-US"/>
          </a:p>
        </p:txBody>
      </p:sp>
    </p:spTree>
    <p:extLst>
      <p:ext uri="{BB962C8B-B14F-4D97-AF65-F5344CB8AC3E}">
        <p14:creationId xmlns="" xmlns:p14="http://schemas.microsoft.com/office/powerpoint/2010/main" val="3279188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54D52F2-C51E-E947-9627-E26665A626EC}"/>
              </a:ext>
            </a:extLst>
          </p:cNvPr>
          <p:cNvSpPr>
            <a:spLocks noGrp="1"/>
          </p:cNvSpPr>
          <p:nvPr>
            <p:ph type="title"/>
          </p:nvPr>
        </p:nvSpPr>
        <p:spPr/>
        <p:txBody>
          <a:bodyPr/>
          <a:lstStyle/>
          <a:p>
            <a:r>
              <a:rPr lang="zh-HK" altLang="en-US" b="1" dirty="0">
                <a:latin typeface="微軟正黑體" panose="020B0604030504040204" pitchFamily="34" charset="-120"/>
                <a:ea typeface="微軟正黑體" panose="020B0604030504040204" pitchFamily="34" charset="-120"/>
              </a:rPr>
              <a:t>教宗若望廿三世</a:t>
            </a:r>
          </a:p>
        </p:txBody>
      </p:sp>
      <p:pic>
        <p:nvPicPr>
          <p:cNvPr id="4" name="圖片 4">
            <a:extLst>
              <a:ext uri="{FF2B5EF4-FFF2-40B4-BE49-F238E27FC236}">
                <a16:creationId xmlns="" xmlns:a16="http://schemas.microsoft.com/office/drawing/2014/main" id="{51AF210D-38F1-BD4B-8BE3-175CE0ACF1F1}"/>
              </a:ext>
            </a:extLst>
          </p:cNvPr>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7096688" y="1241651"/>
            <a:ext cx="3533892" cy="4546941"/>
          </a:xfrm>
          <a:prstGeom prst="rect">
            <a:avLst/>
          </a:prstGeom>
        </p:spPr>
      </p:pic>
      <p:sp>
        <p:nvSpPr>
          <p:cNvPr id="7" name="文字方塊 6">
            <a:extLst>
              <a:ext uri="{FF2B5EF4-FFF2-40B4-BE49-F238E27FC236}">
                <a16:creationId xmlns="" xmlns:a16="http://schemas.microsoft.com/office/drawing/2014/main" id="{72C13D91-AD01-324C-85FE-102FC27DFDCD}"/>
              </a:ext>
            </a:extLst>
          </p:cNvPr>
          <p:cNvSpPr txBox="1"/>
          <p:nvPr/>
        </p:nvSpPr>
        <p:spPr>
          <a:xfrm>
            <a:off x="676361" y="2567214"/>
            <a:ext cx="6582167" cy="2123658"/>
          </a:xfrm>
          <a:prstGeom prst="rect">
            <a:avLst/>
          </a:prstGeom>
          <a:noFill/>
        </p:spPr>
        <p:txBody>
          <a:bodyPr wrap="square">
            <a:spAutoFit/>
          </a:bodyPr>
          <a:lstStyle/>
          <a:p>
            <a:r>
              <a:rPr lang="af-ZA" altLang="zh-HK" sz="2800" dirty="0" smtClean="0"/>
              <a:t>John </a:t>
            </a:r>
            <a:r>
              <a:rPr lang="af-ZA" altLang="zh-HK" sz="2800" dirty="0"/>
              <a:t>XXIII: key points in the life of 'The Good Pope</a:t>
            </a:r>
            <a:r>
              <a:rPr lang="af-ZA" altLang="zh-HK" sz="2800" dirty="0" smtClean="0"/>
              <a:t>'</a:t>
            </a:r>
            <a:endParaRPr lang="en-US" altLang="zh-HK" sz="2800" dirty="0" smtClean="0"/>
          </a:p>
          <a:p>
            <a:endParaRPr lang="af-ZA" altLang="zh-HK" sz="2800" dirty="0" smtClean="0"/>
          </a:p>
          <a:p>
            <a:r>
              <a:rPr lang="af-ZA" altLang="zh-HK" sz="2400" dirty="0" smtClean="0">
                <a:hlinkClick r:id="rId4"/>
              </a:rPr>
              <a:t>https</a:t>
            </a:r>
            <a:r>
              <a:rPr lang="af-ZA" altLang="zh-HK" sz="2400" dirty="0">
                <a:hlinkClick r:id="rId4"/>
              </a:rPr>
              <a:t>://</a:t>
            </a:r>
            <a:r>
              <a:rPr lang="af-ZA" altLang="zh-HK" sz="2400" dirty="0" smtClean="0">
                <a:hlinkClick r:id="rId4"/>
              </a:rPr>
              <a:t>youtu.be/unI8gWi1W10</a:t>
            </a:r>
            <a:endParaRPr lang="af-ZA" altLang="zh-HK" sz="2400" dirty="0" smtClean="0"/>
          </a:p>
          <a:p>
            <a:endParaRPr lang="zh-HK" altLang="en-US" sz="2400" dirty="0"/>
          </a:p>
        </p:txBody>
      </p:sp>
    </p:spTree>
    <p:extLst>
      <p:ext uri="{BB962C8B-B14F-4D97-AF65-F5344CB8AC3E}">
        <p14:creationId xmlns="" xmlns:p14="http://schemas.microsoft.com/office/powerpoint/2010/main" val="845302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微軟正黑體" panose="020B0604030504040204" pitchFamily="34" charset="-120"/>
                <a:ea typeface="微軟正黑體" panose="020B0604030504040204" pitchFamily="34" charset="-120"/>
              </a:rPr>
              <a:t>社會問題的新</a:t>
            </a:r>
            <a:r>
              <a:rPr lang="zh-TW" altLang="en-US" b="1" dirty="0" smtClean="0">
                <a:latin typeface="微軟正黑體" panose="020B0604030504040204" pitchFamily="34" charset="-120"/>
                <a:ea typeface="微軟正黑體" panose="020B0604030504040204" pitchFamily="34" charset="-120"/>
              </a:rPr>
              <a:t>面貌</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199" y="1520824"/>
            <a:ext cx="10909515" cy="5205440"/>
          </a:xfrm>
        </p:spPr>
        <p:txBody>
          <a:bodyPr>
            <a:noAutofit/>
          </a:bodyPr>
          <a:lstStyle/>
          <a:p>
            <a:pPr marL="0" indent="0">
              <a:buNone/>
            </a:pPr>
            <a:r>
              <a:rPr lang="zh-TW" altLang="en-US" sz="3600" dirty="0">
                <a:latin typeface="微軟正黑體" panose="020B0604030504040204" pitchFamily="34" charset="-120"/>
                <a:ea typeface="微軟正黑體" panose="020B0604030504040204" pitchFamily="34" charset="-120"/>
              </a:rPr>
              <a:t>從</a:t>
            </a:r>
            <a:r>
              <a:rPr lang="zh-TW" altLang="en-US" sz="3600" dirty="0" smtClean="0">
                <a:latin typeface="微軟正黑體" panose="020B0604030504040204" pitchFamily="34" charset="-120"/>
                <a:ea typeface="微軟正黑體" panose="020B0604030504040204" pitchFamily="34" charset="-120"/>
              </a:rPr>
              <a:t>一國之內發達與落後的地區之間，到國際之間</a:t>
            </a:r>
            <a:r>
              <a:rPr lang="zh-TW" altLang="en-US" sz="3600" dirty="0">
                <a:latin typeface="微軟正黑體" panose="020B0604030504040204" pitchFamily="34" charset="-120"/>
                <a:ea typeface="微軟正黑體" panose="020B0604030504040204" pitchFamily="34" charset="-120"/>
              </a:rPr>
              <a:t>出現的不</a:t>
            </a:r>
            <a:r>
              <a:rPr lang="zh-TW" altLang="en-US" sz="3600" dirty="0" smtClean="0">
                <a:latin typeface="微軟正黑體" panose="020B0604030504040204" pitchFamily="34" charset="-120"/>
                <a:ea typeface="微軟正黑體" panose="020B0604030504040204" pitchFamily="34" charset="-120"/>
              </a:rPr>
              <a:t>平衡需要</a:t>
            </a:r>
            <a:r>
              <a:rPr lang="zh-TW" altLang="en-US" sz="3600" b="1" dirty="0" smtClean="0">
                <a:latin typeface="微軟正黑體" panose="020B0604030504040204" pitchFamily="34" charset="-120"/>
                <a:ea typeface="微軟正黑體" panose="020B0604030504040204" pitchFamily="34" charset="-120"/>
              </a:rPr>
              <a:t>重建</a:t>
            </a:r>
            <a:r>
              <a:rPr lang="zh-TW" altLang="en-US" sz="3600" dirty="0" smtClean="0">
                <a:latin typeface="微軟正黑體" panose="020B0604030504040204" pitchFamily="34" charset="-120"/>
                <a:ea typeface="微軟正黑體" panose="020B0604030504040204" pitchFamily="34" charset="-120"/>
              </a:rPr>
              <a:t>以</a:t>
            </a:r>
            <a:r>
              <a:rPr lang="zh-TW" altLang="en-US" sz="3600" b="1" dirty="0" smtClean="0">
                <a:solidFill>
                  <a:srgbClr val="FF0000"/>
                </a:solidFill>
                <a:latin typeface="微軟正黑體" panose="020B0604030504040204" pitchFamily="34" charset="-120"/>
                <a:ea typeface="微軟正黑體" panose="020B0604030504040204" pitchFamily="34" charset="-120"/>
              </a:rPr>
              <a:t>公義</a:t>
            </a:r>
            <a:r>
              <a:rPr lang="zh-TW" altLang="en-US" sz="3600" dirty="0" smtClean="0">
                <a:latin typeface="微軟正黑體" panose="020B0604030504040204" pitchFamily="34" charset="-120"/>
                <a:ea typeface="微軟正黑體" panose="020B0604030504040204" pitchFamily="34" charset="-120"/>
              </a:rPr>
              <a:t>與</a:t>
            </a:r>
            <a:r>
              <a:rPr lang="zh-TW" altLang="en-US" sz="3600" b="1" dirty="0" smtClean="0">
                <a:solidFill>
                  <a:srgbClr val="FF0000"/>
                </a:solidFill>
                <a:latin typeface="微軟正黑體" panose="020B0604030504040204" pitchFamily="34" charset="-120"/>
                <a:ea typeface="微軟正黑體" panose="020B0604030504040204" pitchFamily="34" charset="-120"/>
              </a:rPr>
              <a:t>平等</a:t>
            </a:r>
            <a:r>
              <a:rPr lang="zh-TW" altLang="en-US" sz="3600" dirty="0" smtClean="0">
                <a:latin typeface="微軟正黑體" panose="020B0604030504040204" pitchFamily="34" charset="-120"/>
                <a:ea typeface="微軟正黑體" panose="020B0604030504040204" pitchFamily="34" charset="-120"/>
              </a:rPr>
              <a:t>為基礎的</a:t>
            </a:r>
            <a:r>
              <a:rPr lang="zh-TW" altLang="en-US" sz="3600" b="1" dirty="0" smtClean="0">
                <a:latin typeface="微軟正黑體" panose="020B0604030504040204" pitchFamily="34" charset="-120"/>
                <a:ea typeface="微軟正黑體" panose="020B0604030504040204" pitchFamily="34" charset="-120"/>
              </a:rPr>
              <a:t>關係</a:t>
            </a:r>
            <a:r>
              <a:rPr lang="en-US" altLang="zh-TW" sz="3600" dirty="0">
                <a:latin typeface="微軟正黑體" panose="020B0604030504040204" pitchFamily="34" charset="-120"/>
                <a:ea typeface="微軟正黑體" panose="020B0604030504040204" pitchFamily="34" charset="-120"/>
              </a:rPr>
              <a:t/>
            </a:r>
            <a:br>
              <a:rPr lang="en-US" altLang="zh-TW" sz="3600" dirty="0">
                <a:latin typeface="微軟正黑體" panose="020B0604030504040204" pitchFamily="34" charset="-120"/>
                <a:ea typeface="微軟正黑體" panose="020B0604030504040204" pitchFamily="34" charset="-120"/>
              </a:rPr>
            </a:br>
            <a:r>
              <a:rPr lang="en-US" altLang="zh-TW" sz="2000" dirty="0">
                <a:latin typeface="微軟正黑體" panose="020B0604030504040204" pitchFamily="34" charset="-120"/>
                <a:ea typeface="微軟正黑體" panose="020B0604030504040204" pitchFamily="34" charset="-120"/>
              </a:rPr>
              <a:t>《</a:t>
            </a:r>
            <a:r>
              <a:rPr lang="ja-JP" altLang="en-US" sz="2000" dirty="0">
                <a:latin typeface="微軟正黑體" panose="020B0604030504040204" pitchFamily="34" charset="-120"/>
                <a:ea typeface="微軟正黑體" panose="020B0604030504040204" pitchFamily="34" charset="-120"/>
              </a:rPr>
              <a:t>慈</a:t>
            </a:r>
            <a:r>
              <a:rPr lang="zh-TW" altLang="en-US" sz="2000" dirty="0">
                <a:latin typeface="微軟正黑體" panose="020B0604030504040204" pitchFamily="34" charset="-120"/>
                <a:ea typeface="微軟正黑體" panose="020B0604030504040204" pitchFamily="34" charset="-120"/>
              </a:rPr>
              <a:t>母</a:t>
            </a:r>
            <a:r>
              <a:rPr lang="en-US" altLang="zh-TW" sz="2000" dirty="0">
                <a:latin typeface="微軟正黑體" panose="020B0604030504040204" pitchFamily="34" charset="-120"/>
                <a:ea typeface="微軟正黑體" panose="020B0604030504040204" pitchFamily="34" charset="-120"/>
              </a:rPr>
              <a:t>》123, 151-153, 158-172</a:t>
            </a:r>
          </a:p>
          <a:p>
            <a:r>
              <a:rPr lang="zh-TW" altLang="en-US" sz="3200" b="1" dirty="0" smtClean="0">
                <a:latin typeface="微軟正黑體" panose="020B0604030504040204" pitchFamily="34" charset="-120"/>
                <a:ea typeface="微軟正黑體" panose="020B0604030504040204" pitchFamily="34" charset="-120"/>
              </a:rPr>
              <a:t>一國的政府</a:t>
            </a:r>
            <a:endParaRPr lang="en-US" altLang="zh-TW" sz="3200" b="1" dirty="0" smtClean="0">
              <a:latin typeface="微軟正黑體" panose="020B0604030504040204" pitchFamily="34" charset="-120"/>
              <a:ea typeface="微軟正黑體" panose="020B0604030504040204" pitchFamily="34" charset="-120"/>
            </a:endParaRPr>
          </a:p>
          <a:p>
            <a:pPr lvl="1"/>
            <a:r>
              <a:rPr lang="zh-TW" altLang="en-US" sz="2800" dirty="0" smtClean="0">
                <a:latin typeface="微軟正黑體" panose="020B0604030504040204" pitchFamily="34" charset="-120"/>
                <a:ea typeface="微軟正黑體" panose="020B0604030504040204" pitchFamily="34" charset="-120"/>
              </a:rPr>
              <a:t>應援助落後地區，讓他們能在經濟、社會發展中成為主要的促進者，並按「</a:t>
            </a:r>
            <a:r>
              <a:rPr lang="zh-TW" altLang="en-US" sz="2800" dirty="0" smtClean="0">
                <a:solidFill>
                  <a:srgbClr val="FF0000"/>
                </a:solidFill>
                <a:latin typeface="微軟正黑體" panose="020B0604030504040204" pitchFamily="34" charset="-120"/>
                <a:ea typeface="微軟正黑體" panose="020B0604030504040204" pitchFamily="34" charset="-120"/>
              </a:rPr>
              <a:t>輔助原則</a:t>
            </a:r>
            <a:r>
              <a:rPr lang="zh-TW" altLang="en-US" sz="2800" dirty="0" smtClean="0">
                <a:latin typeface="微軟正黑體" panose="020B0604030504040204" pitchFamily="34" charset="-120"/>
                <a:ea typeface="微軟正黑體" panose="020B0604030504040204" pitchFamily="34" charset="-120"/>
              </a:rPr>
              <a:t>」鼓勵私人企業盡其所能</a:t>
            </a:r>
            <a:endParaRPr lang="en-US" altLang="zh-TW" sz="2800" dirty="0" smtClean="0">
              <a:latin typeface="微軟正黑體" panose="020B0604030504040204" pitchFamily="34" charset="-120"/>
              <a:ea typeface="微軟正黑體" panose="020B0604030504040204" pitchFamily="34" charset="-120"/>
            </a:endParaRPr>
          </a:p>
          <a:p>
            <a:r>
              <a:rPr lang="zh-TW" altLang="en-US" sz="3200" b="1" dirty="0" smtClean="0">
                <a:latin typeface="微軟正黑體" panose="020B0604030504040204" pitchFamily="34" charset="-120"/>
                <a:ea typeface="微軟正黑體" panose="020B0604030504040204" pitchFamily="34" charset="-120"/>
              </a:rPr>
              <a:t>國家之間</a:t>
            </a:r>
            <a:endParaRPr lang="en-US" altLang="zh-TW" sz="3200" b="1" dirty="0" smtClean="0">
              <a:latin typeface="微軟正黑體" panose="020B0604030504040204" pitchFamily="34" charset="-120"/>
              <a:ea typeface="微軟正黑體" panose="020B0604030504040204" pitchFamily="34" charset="-120"/>
            </a:endParaRPr>
          </a:p>
          <a:p>
            <a:pPr lvl="1"/>
            <a:r>
              <a:rPr lang="zh-TW" altLang="en-US" sz="2800" dirty="0" smtClean="0">
                <a:latin typeface="微軟正黑體" panose="020B0604030504040204" pitchFamily="34" charset="-120"/>
                <a:ea typeface="微軟正黑體" panose="020B0604030504040204" pitchFamily="34" charset="-120"/>
              </a:rPr>
              <a:t>社經狀況需要平衡，才能維持</a:t>
            </a:r>
            <a:r>
              <a:rPr lang="zh-TW" altLang="en-US" sz="2800" dirty="0">
                <a:latin typeface="微軟正黑體" panose="020B0604030504040204" pitchFamily="34" charset="-120"/>
                <a:ea typeface="微軟正黑體" panose="020B0604030504040204" pitchFamily="34" charset="-120"/>
              </a:rPr>
              <a:t>長久的和平</a:t>
            </a:r>
            <a:r>
              <a:rPr lang="zh-TW" altLang="en-US" sz="2800" dirty="0" smtClean="0">
                <a:latin typeface="微軟正黑體" panose="020B0604030504040204" pitchFamily="34" charset="-120"/>
                <a:ea typeface="微軟正黑體" panose="020B0604030504040204" pitchFamily="34" charset="-120"/>
              </a:rPr>
              <a:t>，所以基於</a:t>
            </a:r>
            <a:r>
              <a:rPr lang="zh-TW" altLang="en-US" sz="2800" dirty="0" smtClean="0">
                <a:solidFill>
                  <a:srgbClr val="FF0000"/>
                </a:solidFill>
                <a:latin typeface="微軟正黑體" panose="020B0604030504040204" pitchFamily="34" charset="-120"/>
                <a:ea typeface="微軟正黑體" panose="020B0604030504040204" pitchFamily="34" charset="-120"/>
              </a:rPr>
              <a:t>人道</a:t>
            </a:r>
            <a:r>
              <a:rPr lang="zh-TW" altLang="en-US" sz="2800" dirty="0" smtClean="0">
                <a:latin typeface="微軟正黑體" panose="020B0604030504040204" pitchFamily="34" charset="-120"/>
                <a:ea typeface="微軟正黑體" panose="020B0604030504040204" pitchFamily="34" charset="-120"/>
              </a:rPr>
              <a:t>與</a:t>
            </a:r>
            <a:r>
              <a:rPr lang="zh-TW" altLang="en-US" sz="2800" dirty="0" smtClean="0">
                <a:solidFill>
                  <a:srgbClr val="FF0000"/>
                </a:solidFill>
                <a:latin typeface="微軟正黑體" panose="020B0604030504040204" pitchFamily="34" charset="-120"/>
                <a:ea typeface="微軟正黑體" panose="020B0604030504040204" pitchFamily="34" charset="-120"/>
              </a:rPr>
              <a:t>正義</a:t>
            </a:r>
            <a:r>
              <a:rPr lang="zh-TW" altLang="en-US" sz="2800" dirty="0" smtClean="0">
                <a:latin typeface="微軟正黑體" panose="020B0604030504040204" pitchFamily="34" charset="-120"/>
                <a:ea typeface="微軟正黑體" panose="020B0604030504040204" pitchFamily="34" charset="-120"/>
              </a:rPr>
              <a:t>，富庶國家應援助貧困國家，提供包括科技培訓、生產技術和資金援助，還要</a:t>
            </a:r>
            <a:r>
              <a:rPr lang="zh-TW" altLang="en-US" sz="2800" dirty="0" smtClean="0">
                <a:solidFill>
                  <a:srgbClr val="FF0000"/>
                </a:solidFill>
                <a:latin typeface="微軟正黑體" panose="020B0604030504040204" pitchFamily="34" charset="-120"/>
                <a:ea typeface="微軟正黑體" panose="020B0604030504040204" pitchFamily="34" charset="-120"/>
              </a:rPr>
              <a:t>尊重</a:t>
            </a:r>
            <a:r>
              <a:rPr lang="zh-TW" altLang="en-US" sz="2800" dirty="0" smtClean="0">
                <a:latin typeface="微軟正黑體" panose="020B0604030504040204" pitchFamily="34" charset="-120"/>
                <a:ea typeface="微軟正黑體" panose="020B0604030504040204" pitchFamily="34" charset="-120"/>
              </a:rPr>
              <a:t>他們的文化，及慎防產生統治的野心</a:t>
            </a:r>
            <a:endParaRPr lang="en-US" altLang="zh-TW" sz="2800" dirty="0" smtClean="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20</a:t>
            </a:fld>
            <a:endParaRPr lang="en-US"/>
          </a:p>
        </p:txBody>
      </p:sp>
    </p:spTree>
    <p:extLst>
      <p:ext uri="{BB962C8B-B14F-4D97-AF65-F5344CB8AC3E}">
        <p14:creationId xmlns="" xmlns:p14="http://schemas.microsoft.com/office/powerpoint/2010/main" val="187965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微軟正黑體" panose="020B0604030504040204" pitchFamily="34" charset="-120"/>
                <a:ea typeface="微軟正黑體" panose="020B0604030504040204" pitchFamily="34" charset="-120"/>
              </a:rPr>
              <a:t>社會問題的新</a:t>
            </a:r>
            <a:r>
              <a:rPr lang="zh-TW" altLang="en-US" b="1" dirty="0" smtClean="0">
                <a:latin typeface="微軟正黑體" panose="020B0604030504040204" pitchFamily="34" charset="-120"/>
                <a:ea typeface="微軟正黑體" panose="020B0604030504040204" pitchFamily="34" charset="-120"/>
              </a:rPr>
              <a:t>面貌 </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續</a:t>
            </a:r>
            <a:r>
              <a:rPr lang="en-US" altLang="zh-TW" b="1" dirty="0" smtClean="0">
                <a:latin typeface="微軟正黑體" panose="020B0604030504040204" pitchFamily="34" charset="-120"/>
                <a:ea typeface="微軟正黑體" panose="020B0604030504040204" pitchFamily="34" charset="-120"/>
              </a:rPr>
              <a:t>)</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1734185"/>
            <a:ext cx="10515600" cy="4351338"/>
          </a:xfrm>
        </p:spPr>
        <p:txBody>
          <a:bodyPr>
            <a:noAutofit/>
          </a:bodyPr>
          <a:lstStyle/>
          <a:p>
            <a:r>
              <a:rPr lang="zh-TW" altLang="en-US" sz="3600" dirty="0" smtClean="0">
                <a:latin typeface="微軟正黑體" panose="020B0604030504040204" pitchFamily="34" charset="-120"/>
                <a:ea typeface="微軟正黑體" panose="020B0604030504040204" pitchFamily="34" charset="-120"/>
              </a:rPr>
              <a:t>有關人口的增長及節育等問題，天主賜給自然界無窮的資源，並賜予人應有的智慧以生產生活所需，主張尊重生命的價值觀，重視</a:t>
            </a:r>
            <a:r>
              <a:rPr lang="zh-TW" altLang="en-US" sz="3600" b="1" dirty="0" smtClean="0">
                <a:solidFill>
                  <a:srgbClr val="FF0000"/>
                </a:solidFill>
                <a:latin typeface="微軟正黑體" panose="020B0604030504040204" pitchFamily="34" charset="-120"/>
                <a:ea typeface="微軟正黑體" panose="020B0604030504040204" pitchFamily="34" charset="-120"/>
              </a:rPr>
              <a:t>人性尊嚴</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各國需要</a:t>
            </a:r>
            <a:r>
              <a:rPr lang="zh-TW" altLang="en-US" sz="3600" b="1" dirty="0" smtClean="0">
                <a:latin typeface="微軟正黑體" panose="020B0604030504040204" pitchFamily="34" charset="-120"/>
                <a:ea typeface="微軟正黑體" panose="020B0604030504040204" pitchFamily="34" charset="-120"/>
              </a:rPr>
              <a:t>互相輔助</a:t>
            </a:r>
            <a:r>
              <a:rPr lang="zh-TW" altLang="en-US" sz="3600" dirty="0" smtClean="0">
                <a:latin typeface="微軟正黑體" panose="020B0604030504040204" pitchFamily="34" charset="-120"/>
                <a:ea typeface="微軟正黑體" panose="020B0604030504040204" pitchFamily="34" charset="-120"/>
              </a:rPr>
              <a:t>，</a:t>
            </a:r>
            <a:r>
              <a:rPr lang="zh-TW" altLang="en-US" sz="3600" b="1" dirty="0" smtClean="0">
                <a:latin typeface="微軟正黑體" panose="020B0604030504040204" pitchFamily="34" charset="-120"/>
                <a:ea typeface="微軟正黑體" panose="020B0604030504040204" pitchFamily="34" charset="-120"/>
              </a:rPr>
              <a:t>彼此成全</a:t>
            </a:r>
            <a:endParaRPr lang="en-US" altLang="zh-TW" sz="3600" dirty="0" smtClean="0">
              <a:latin typeface="微軟正黑體" panose="020B0604030504040204" pitchFamily="34" charset="-120"/>
              <a:ea typeface="微軟正黑體" panose="020B0604030504040204" pitchFamily="34" charset="-120"/>
            </a:endParaRPr>
          </a:p>
          <a:p>
            <a:pPr marL="0" indent="0">
              <a:buNone/>
            </a:pPr>
            <a:r>
              <a:rPr lang="en-US" altLang="zh-TW" sz="2000" dirty="0">
                <a:latin typeface="微軟正黑體" panose="020B0604030504040204" pitchFamily="34" charset="-120"/>
                <a:ea typeface="微軟正黑體" panose="020B0604030504040204" pitchFamily="34" charset="-120"/>
              </a:rPr>
              <a:t>《</a:t>
            </a:r>
            <a:r>
              <a:rPr lang="ja-JP" altLang="en-US" sz="2000" dirty="0">
                <a:latin typeface="微軟正黑體" panose="020B0604030504040204" pitchFamily="34" charset="-120"/>
                <a:ea typeface="微軟正黑體" panose="020B0604030504040204" pitchFamily="34" charset="-120"/>
              </a:rPr>
              <a:t>慈</a:t>
            </a:r>
            <a:r>
              <a:rPr lang="zh-TW" altLang="en-US" sz="2000" dirty="0">
                <a:latin typeface="微軟正黑體" panose="020B0604030504040204" pitchFamily="34" charset="-120"/>
                <a:ea typeface="微軟正黑體" panose="020B0604030504040204" pitchFamily="34" charset="-120"/>
              </a:rPr>
              <a:t>母</a:t>
            </a:r>
            <a:r>
              <a:rPr lang="en-US" altLang="zh-TW" sz="2000" dirty="0">
                <a:latin typeface="微軟正黑體" panose="020B0604030504040204" pitchFamily="34" charset="-120"/>
                <a:ea typeface="微軟正黑體" panose="020B0604030504040204" pitchFamily="34" charset="-120"/>
              </a:rPr>
              <a:t>》187-193, 201-208</a:t>
            </a:r>
          </a:p>
          <a:p>
            <a:pPr marL="0" indent="0">
              <a:buNone/>
            </a:pPr>
            <a:endParaRPr lang="zh-HK" altLang="en-US" sz="3600" dirty="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21</a:t>
            </a:fld>
            <a:endParaRPr lang="en-US"/>
          </a:p>
        </p:txBody>
      </p:sp>
    </p:spTree>
    <p:extLst>
      <p:ext uri="{BB962C8B-B14F-4D97-AF65-F5344CB8AC3E}">
        <p14:creationId xmlns="" xmlns:p14="http://schemas.microsoft.com/office/powerpoint/2010/main" val="2895882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b="1" dirty="0">
                <a:latin typeface="微軟正黑體" panose="020B0604030504040204" pitchFamily="34" charset="-120"/>
                <a:ea typeface="微軟正黑體" panose="020B0604030504040204" pitchFamily="34" charset="-120"/>
              </a:rPr>
              <a:t>教會的觀點</a:t>
            </a:r>
          </a:p>
        </p:txBody>
      </p:sp>
      <p:sp>
        <p:nvSpPr>
          <p:cNvPr id="3" name="內容版面配置區 2"/>
          <p:cNvSpPr>
            <a:spLocks noGrp="1"/>
          </p:cNvSpPr>
          <p:nvPr>
            <p:ph idx="1"/>
          </p:nvPr>
        </p:nvSpPr>
        <p:spPr/>
        <p:txBody>
          <a:bodyPr>
            <a:normAutofit/>
          </a:bodyPr>
          <a:lstStyle/>
          <a:p>
            <a:r>
              <a:rPr lang="zh-TW" altLang="en-US" sz="4000" dirty="0" smtClean="0">
                <a:latin typeface="微軟正黑體" panose="020B0604030504040204" pitchFamily="34" charset="-120"/>
                <a:ea typeface="微軟正黑體" panose="020B0604030504040204" pitchFamily="34" charset="-120"/>
              </a:rPr>
              <a:t>教會的核心價值</a:t>
            </a:r>
            <a:endParaRPr lang="en-US" altLang="zh-TW" sz="4000" dirty="0" smtClean="0">
              <a:latin typeface="微軟正黑體" panose="020B0604030504040204" pitchFamily="34" charset="-120"/>
              <a:ea typeface="微軟正黑體" panose="020B0604030504040204" pitchFamily="34" charset="-120"/>
            </a:endParaRPr>
          </a:p>
          <a:p>
            <a:pPr lvl="1"/>
            <a:r>
              <a:rPr lang="zh-TW" altLang="en-US" sz="3600" dirty="0" smtClean="0">
                <a:latin typeface="微軟正黑體" panose="020B0604030504040204" pitchFamily="34" charset="-120"/>
                <a:ea typeface="微軟正黑體" panose="020B0604030504040204" pitchFamily="34" charset="-120"/>
              </a:rPr>
              <a:t>提</a:t>
            </a:r>
            <a:r>
              <a:rPr lang="zh-TW" altLang="en-US" sz="3600" dirty="0">
                <a:latin typeface="微軟正黑體" panose="020B0604030504040204" pitchFamily="34" charset="-120"/>
                <a:ea typeface="微軟正黑體" panose="020B0604030504040204" pitchFamily="34" charset="-120"/>
              </a:rPr>
              <a:t>昇</a:t>
            </a:r>
            <a:r>
              <a:rPr lang="zh-TW" altLang="en-US" sz="3600" dirty="0" smtClean="0">
                <a:solidFill>
                  <a:srgbClr val="FF0000"/>
                </a:solidFill>
                <a:latin typeface="微軟正黑體" panose="020B0604030504040204" pitchFamily="34" charset="-120"/>
                <a:ea typeface="微軟正黑體" panose="020B0604030504040204" pitchFamily="34" charset="-120"/>
              </a:rPr>
              <a:t>人性尊嚴</a:t>
            </a:r>
            <a:endParaRPr lang="en-US" altLang="zh-TW" sz="3600" dirty="0" smtClean="0">
              <a:solidFill>
                <a:srgbClr val="FF0000"/>
              </a:solidFill>
              <a:latin typeface="微軟正黑體" panose="020B0604030504040204" pitchFamily="34" charset="-120"/>
              <a:ea typeface="微軟正黑體" panose="020B0604030504040204" pitchFamily="34" charset="-120"/>
            </a:endParaRPr>
          </a:p>
          <a:p>
            <a:pPr lvl="1"/>
            <a:r>
              <a:rPr lang="zh-TW" altLang="en-US" sz="3600" dirty="0" smtClean="0">
                <a:latin typeface="微軟正黑體" panose="020B0604030504040204" pitchFamily="34" charset="-120"/>
                <a:ea typeface="微軟正黑體" panose="020B0604030504040204" pitchFamily="34" charset="-120"/>
              </a:rPr>
              <a:t>令社會更趨</a:t>
            </a:r>
            <a:r>
              <a:rPr lang="zh-TW" altLang="en-US" sz="3600" dirty="0" smtClean="0">
                <a:solidFill>
                  <a:srgbClr val="FF0000"/>
                </a:solidFill>
                <a:latin typeface="微軟正黑體" panose="020B0604030504040204" pitchFamily="34" charset="-120"/>
                <a:ea typeface="微軟正黑體" panose="020B0604030504040204" pitchFamily="34" charset="-120"/>
              </a:rPr>
              <a:t>人性化</a:t>
            </a:r>
            <a:endParaRPr lang="en-US" altLang="zh-TW" sz="3600" dirty="0" smtClean="0">
              <a:solidFill>
                <a:srgbClr val="FF0000"/>
              </a:solidFill>
              <a:latin typeface="微軟正黑體" panose="020B0604030504040204" pitchFamily="34" charset="-120"/>
              <a:ea typeface="微軟正黑體" panose="020B0604030504040204" pitchFamily="34" charset="-120"/>
            </a:endParaRPr>
          </a:p>
          <a:p>
            <a:pPr lvl="1"/>
            <a:r>
              <a:rPr lang="zh-TW" altLang="en-US" sz="3600" dirty="0">
                <a:latin typeface="微軟正黑體" panose="020B0604030504040204" pitchFamily="34" charset="-120"/>
                <a:ea typeface="微軟正黑體" panose="020B0604030504040204" pitchFamily="34" charset="-120"/>
              </a:rPr>
              <a:t>為</a:t>
            </a:r>
            <a:r>
              <a:rPr lang="zh-TW" altLang="en-US" sz="3600" dirty="0">
                <a:solidFill>
                  <a:srgbClr val="FF0000"/>
                </a:solidFill>
                <a:latin typeface="微軟正黑體" panose="020B0604030504040204" pitchFamily="34" charset="-120"/>
                <a:ea typeface="微軟正黑體" panose="020B0604030504040204" pitchFamily="34" charset="-120"/>
              </a:rPr>
              <a:t>大眾</a:t>
            </a:r>
            <a:r>
              <a:rPr lang="zh-TW" altLang="en-US" sz="3600" dirty="0">
                <a:latin typeface="微軟正黑體" panose="020B0604030504040204" pitchFamily="34" charset="-120"/>
                <a:ea typeface="微軟正黑體" panose="020B0604030504040204" pitchFamily="34" charset="-120"/>
              </a:rPr>
              <a:t>爭取</a:t>
            </a:r>
            <a:r>
              <a:rPr lang="zh-TW" altLang="en-US" sz="3600" dirty="0">
                <a:solidFill>
                  <a:srgbClr val="FF0000"/>
                </a:solidFill>
                <a:latin typeface="微軟正黑體" panose="020B0604030504040204" pitchFamily="34" charset="-120"/>
                <a:ea typeface="微軟正黑體" panose="020B0604030504040204" pitchFamily="34" charset="-120"/>
              </a:rPr>
              <a:t>福祉</a:t>
            </a:r>
            <a:endParaRPr lang="en-US" altLang="zh-TW" sz="3600" dirty="0">
              <a:solidFill>
                <a:srgbClr val="FF0000"/>
              </a:solidFill>
              <a:latin typeface="微軟正黑體" panose="020B0604030504040204" pitchFamily="34" charset="-120"/>
              <a:ea typeface="微軟正黑體" panose="020B0604030504040204" pitchFamily="34" charset="-120"/>
            </a:endParaRPr>
          </a:p>
          <a:p>
            <a:pPr lvl="1"/>
            <a:r>
              <a:rPr lang="zh-TW" altLang="en-US" sz="3600" dirty="0">
                <a:latin typeface="微軟正黑體" panose="020B0604030504040204" pitchFamily="34" charset="-120"/>
                <a:ea typeface="微軟正黑體" panose="020B0604030504040204" pitchFamily="34" charset="-120"/>
              </a:rPr>
              <a:t>促進</a:t>
            </a:r>
            <a:r>
              <a:rPr lang="zh-TW" altLang="en-US" sz="3600" dirty="0">
                <a:solidFill>
                  <a:srgbClr val="FF0000"/>
                </a:solidFill>
                <a:latin typeface="微軟正黑體" panose="020B0604030504040204" pitchFamily="34" charset="-120"/>
                <a:ea typeface="微軟正黑體" panose="020B0604030504040204" pitchFamily="34" charset="-120"/>
              </a:rPr>
              <a:t>貧困</a:t>
            </a:r>
            <a:r>
              <a:rPr lang="zh-TW" altLang="en-US" sz="3600" dirty="0">
                <a:latin typeface="微軟正黑體" panose="020B0604030504040204" pitchFamily="34" charset="-120"/>
                <a:ea typeface="微軟正黑體" panose="020B0604030504040204" pitchFamily="34" charset="-120"/>
              </a:rPr>
              <a:t>國家的</a:t>
            </a:r>
            <a:r>
              <a:rPr lang="zh-TW" altLang="en-US" sz="3600" dirty="0">
                <a:solidFill>
                  <a:srgbClr val="FF0000"/>
                </a:solidFill>
                <a:latin typeface="微軟正黑體" panose="020B0604030504040204" pitchFamily="34" charset="-120"/>
                <a:ea typeface="微軟正黑體" panose="020B0604030504040204" pitchFamily="34" charset="-120"/>
              </a:rPr>
              <a:t>發展</a:t>
            </a:r>
            <a:endParaRPr lang="en-US" altLang="zh-TW" sz="3600" dirty="0">
              <a:solidFill>
                <a:srgbClr val="FF0000"/>
              </a:solidFill>
              <a:latin typeface="微軟正黑體" panose="020B0604030504040204" pitchFamily="34" charset="-120"/>
              <a:ea typeface="微軟正黑體" panose="020B0604030504040204" pitchFamily="34" charset="-120"/>
            </a:endParaRPr>
          </a:p>
          <a:p>
            <a:pPr lvl="1"/>
            <a:r>
              <a:rPr lang="zh-TW" altLang="en-US" sz="3600" dirty="0">
                <a:latin typeface="微軟正黑體" panose="020B0604030504040204" pitchFamily="34" charset="-120"/>
                <a:ea typeface="微軟正黑體" panose="020B0604030504040204" pitchFamily="34" charset="-120"/>
              </a:rPr>
              <a:t>推動</a:t>
            </a:r>
            <a:r>
              <a:rPr lang="zh-TW" altLang="en-US" sz="3600" dirty="0">
                <a:solidFill>
                  <a:srgbClr val="FF0000"/>
                </a:solidFill>
                <a:latin typeface="微軟正黑體" panose="020B0604030504040204" pitchFamily="34" charset="-120"/>
                <a:ea typeface="微軟正黑體" panose="020B0604030504040204" pitchFamily="34" charset="-120"/>
              </a:rPr>
              <a:t>社會正</a:t>
            </a:r>
            <a:r>
              <a:rPr lang="zh-TW" altLang="zh-HK" sz="3600" dirty="0">
                <a:solidFill>
                  <a:srgbClr val="FF0000"/>
                </a:solidFill>
                <a:latin typeface="微軟正黑體" panose="020B0604030504040204" pitchFamily="34" charset="-120"/>
                <a:ea typeface="微軟正黑體" panose="020B0604030504040204" pitchFamily="34" charset="-120"/>
              </a:rPr>
              <a:t>義</a:t>
            </a:r>
            <a:endParaRPr lang="en-US" altLang="zh-TW" sz="3600" dirty="0">
              <a:solidFill>
                <a:srgbClr val="FF0000"/>
              </a:solidFill>
              <a:latin typeface="微軟正黑體" panose="020B0604030504040204" pitchFamily="34" charset="-120"/>
              <a:ea typeface="微軟正黑體" panose="020B0604030504040204" pitchFamily="34" charset="-120"/>
            </a:endParaRPr>
          </a:p>
          <a:p>
            <a:pPr lvl="1"/>
            <a:r>
              <a:rPr lang="zh-TW" altLang="en-US" sz="3600" dirty="0" smtClean="0">
                <a:latin typeface="微軟正黑體" panose="020B0604030504040204" pitchFamily="34" charset="-120"/>
                <a:ea typeface="微軟正黑體" panose="020B0604030504040204" pitchFamily="34" charset="-120"/>
              </a:rPr>
              <a:t>全人類彼此</a:t>
            </a:r>
            <a:r>
              <a:rPr lang="zh-TW" altLang="en-US" sz="3600" dirty="0" smtClean="0">
                <a:solidFill>
                  <a:srgbClr val="FF0000"/>
                </a:solidFill>
                <a:latin typeface="微軟正黑體" panose="020B0604030504040204" pitchFamily="34" charset="-120"/>
                <a:ea typeface="微軟正黑體" panose="020B0604030504040204" pitchFamily="34" charset="-120"/>
              </a:rPr>
              <a:t>團結</a:t>
            </a:r>
            <a:r>
              <a:rPr lang="zh-TW" altLang="en-US" sz="3600" dirty="0" smtClean="0">
                <a:latin typeface="微軟正黑體" panose="020B0604030504040204" pitchFamily="34" charset="-120"/>
                <a:ea typeface="微軟正黑體" panose="020B0604030504040204" pitchFamily="34" charset="-120"/>
              </a:rPr>
              <a:t>，建立更和諧的人類大家庭</a:t>
            </a:r>
            <a:endParaRPr lang="en-US" altLang="zh-TW" sz="3600" dirty="0" smtClean="0">
              <a:latin typeface="微軟正黑體" panose="020B0604030504040204" pitchFamily="34" charset="-120"/>
              <a:ea typeface="微軟正黑體" panose="020B0604030504040204" pitchFamily="34" charset="-120"/>
            </a:endParaRPr>
          </a:p>
          <a:p>
            <a:pPr lvl="1"/>
            <a:endParaRPr lang="zh-HK" altLang="en-US" sz="3600" dirty="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22</a:t>
            </a:fld>
            <a:endParaRPr lang="en-US"/>
          </a:p>
        </p:txBody>
      </p:sp>
    </p:spTree>
    <p:extLst>
      <p:ext uri="{BB962C8B-B14F-4D97-AF65-F5344CB8AC3E}">
        <p14:creationId xmlns="" xmlns:p14="http://schemas.microsoft.com/office/powerpoint/2010/main" val="3204570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微軟正黑體" panose="020B0604030504040204" pitchFamily="34" charset="-120"/>
                <a:ea typeface="微軟正黑體" panose="020B0604030504040204" pitchFamily="34" charset="-120"/>
              </a:rPr>
              <a:t>反思現代社會的適用性</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1734184"/>
            <a:ext cx="10515600" cy="4700435"/>
          </a:xfrm>
        </p:spPr>
        <p:txBody>
          <a:bodyPr>
            <a:normAutofit fontScale="92500" lnSpcReduction="10000"/>
          </a:bodyPr>
          <a:lstStyle/>
          <a:p>
            <a:r>
              <a:rPr lang="zh-TW" altLang="en-US" sz="3600" dirty="0" smtClean="0">
                <a:latin typeface="微軟正黑體" panose="020B0604030504040204" pitchFamily="34" charset="-120"/>
                <a:ea typeface="微軟正黑體" panose="020B0604030504040204" pitchFamily="34" charset="-120"/>
              </a:rPr>
              <a:t>推行</a:t>
            </a:r>
            <a:r>
              <a:rPr lang="zh-TW" altLang="en-US" sz="3600" dirty="0">
                <a:latin typeface="微軟正黑體" panose="020B0604030504040204" pitchFamily="34" charset="-120"/>
                <a:ea typeface="微軟正黑體" panose="020B0604030504040204" pitchFamily="34" charset="-120"/>
              </a:rPr>
              <a:t>社會</a:t>
            </a:r>
            <a:r>
              <a:rPr lang="zh-TW" altLang="en-US" sz="3600" dirty="0" smtClean="0">
                <a:latin typeface="微軟正黑體" panose="020B0604030504040204" pitchFamily="34" charset="-120"/>
                <a:ea typeface="微軟正黑體" panose="020B0604030504040204" pitchFamily="34" charset="-120"/>
              </a:rPr>
              <a:t>訓導</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慈母</a:t>
            </a:r>
            <a:r>
              <a:rPr lang="en-US" altLang="zh-TW"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sym typeface="Wingdings" panose="05000000000000000000" pitchFamily="2" charset="2"/>
              </a:rPr>
              <a:t>237 </a:t>
            </a:r>
            <a:r>
              <a:rPr lang="zh-TW" altLang="en-US" sz="3600" dirty="0" smtClean="0">
                <a:latin typeface="微軟正黑體" panose="020B0604030504040204" pitchFamily="34" charset="-120"/>
                <a:ea typeface="微軟正黑體" panose="020B0604030504040204" pitchFamily="34" charset="-120"/>
              </a:rPr>
              <a:t>：</a:t>
            </a:r>
            <a:r>
              <a:rPr lang="en-US" altLang="zh-TW" sz="3600" dirty="0">
                <a:latin typeface="微軟正黑體" panose="020B0604030504040204" pitchFamily="34" charset="-120"/>
                <a:ea typeface="微軟正黑體" panose="020B0604030504040204" pitchFamily="34" charset="-120"/>
                <a:sym typeface="Wingdings" panose="05000000000000000000" pitchFamily="2" charset="2"/>
              </a:rPr>
              <a:t/>
            </a:r>
            <a:br>
              <a:rPr lang="en-US" altLang="zh-TW" sz="3600" dirty="0">
                <a:latin typeface="微軟正黑體" panose="020B0604030504040204" pitchFamily="34" charset="-120"/>
                <a:ea typeface="微軟正黑體" panose="020B0604030504040204" pitchFamily="34" charset="-120"/>
                <a:sym typeface="Wingdings" panose="05000000000000000000" pitchFamily="2" charset="2"/>
              </a:rPr>
            </a:br>
            <a:r>
              <a:rPr lang="en-US" altLang="zh-TW" sz="3600" dirty="0" smtClean="0">
                <a:latin typeface="微軟正黑體" panose="020B0604030504040204" pitchFamily="34" charset="-120"/>
                <a:ea typeface="微軟正黑體" panose="020B0604030504040204" pitchFamily="34" charset="-120"/>
              </a:rPr>
              <a:t/>
            </a:r>
            <a:br>
              <a:rPr lang="en-US" altLang="zh-TW" sz="3600" dirty="0" smtClean="0">
                <a:latin typeface="微軟正黑體" panose="020B0604030504040204" pitchFamily="34" charset="-120"/>
                <a:ea typeface="微軟正黑體" panose="020B0604030504040204" pitchFamily="34" charset="-120"/>
              </a:rPr>
            </a:br>
            <a:r>
              <a:rPr lang="en-US" altLang="zh-TW" sz="36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3600" dirty="0">
                <a:latin typeface="微軟正黑體" panose="020B0604030504040204" pitchFamily="34" charset="-120"/>
                <a:ea typeface="微軟正黑體" panose="020B0604030504040204" pitchFamily="34" charset="-120"/>
                <a:sym typeface="Wingdings" panose="05000000000000000000" pitchFamily="2" charset="2"/>
              </a:rPr>
              <a:t>1) </a:t>
            </a:r>
            <a:r>
              <a:rPr lang="zh-TW" altLang="en-US" sz="3600" dirty="0" smtClean="0">
                <a:latin typeface="微軟正黑體" panose="020B0604030504040204" pitchFamily="34" charset="-120"/>
                <a:ea typeface="微軟正黑體" panose="020B0604030504040204" pitchFamily="34" charset="-120"/>
                <a:sym typeface="Wingdings" panose="05000000000000000000" pitchFamily="2" charset="2"/>
              </a:rPr>
              <a:t>觀察 </a:t>
            </a:r>
            <a:r>
              <a:rPr lang="en-US" altLang="zh-TW" sz="36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3600" dirty="0">
                <a:latin typeface="微軟正黑體" panose="020B0604030504040204" pitchFamily="34" charset="-120"/>
                <a:ea typeface="微軟正黑體" panose="020B0604030504040204" pitchFamily="34" charset="-120"/>
                <a:sym typeface="Wingdings" panose="05000000000000000000" pitchFamily="2" charset="2"/>
              </a:rPr>
              <a:t>2) </a:t>
            </a:r>
            <a:r>
              <a:rPr lang="zh-TW" altLang="en-US" sz="3600" dirty="0">
                <a:latin typeface="微軟正黑體" panose="020B0604030504040204" pitchFamily="34" charset="-120"/>
                <a:ea typeface="微軟正黑體" panose="020B0604030504040204" pitchFamily="34" charset="-120"/>
                <a:sym typeface="Wingdings" panose="05000000000000000000" pitchFamily="2" charset="2"/>
              </a:rPr>
              <a:t>判斷 </a:t>
            </a:r>
            <a:r>
              <a:rPr lang="en-US" altLang="zh-TW" sz="3600" dirty="0">
                <a:latin typeface="微軟正黑體" panose="020B0604030504040204" pitchFamily="34" charset="-120"/>
                <a:ea typeface="微軟正黑體" panose="020B0604030504040204" pitchFamily="34" charset="-120"/>
                <a:sym typeface="Wingdings" panose="05000000000000000000" pitchFamily="2" charset="2"/>
              </a:rPr>
              <a:t>(3) </a:t>
            </a:r>
            <a:r>
              <a:rPr lang="zh-TW" altLang="en-US" sz="3600" dirty="0" smtClean="0">
                <a:latin typeface="微軟正黑體" panose="020B0604030504040204" pitchFamily="34" charset="-120"/>
                <a:ea typeface="微軟正黑體" panose="020B0604030504040204" pitchFamily="34" charset="-120"/>
                <a:sym typeface="Wingdings" panose="05000000000000000000" pitchFamily="2" charset="2"/>
              </a:rPr>
              <a:t>行動</a:t>
            </a:r>
            <a:endParaRPr lang="en-US" altLang="zh-TW" sz="3600" dirty="0" smtClean="0">
              <a:latin typeface="微軟正黑體" panose="020B0604030504040204" pitchFamily="34" charset="-120"/>
              <a:ea typeface="微軟正黑體" panose="020B0604030504040204" pitchFamily="34" charset="-120"/>
              <a:sym typeface="Wingdings" panose="05000000000000000000" pitchFamily="2" charset="2"/>
            </a:endParaRPr>
          </a:p>
          <a:p>
            <a:pPr marL="0" indent="0">
              <a:buNone/>
            </a:pPr>
            <a:endParaRPr lang="en-US" altLang="zh-TW" sz="3600" dirty="0" smtClean="0">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sz="3600" dirty="0" smtClean="0">
                <a:latin typeface="微軟正黑體" panose="020B0604030504040204" pitchFamily="34" charset="-120"/>
                <a:ea typeface="微軟正黑體" panose="020B0604030504040204" pitchFamily="34" charset="-120"/>
              </a:rPr>
              <a:t>今天的</a:t>
            </a:r>
            <a:r>
              <a:rPr lang="zh-TW" altLang="en-US" sz="3600" dirty="0" smtClean="0">
                <a:solidFill>
                  <a:srgbClr val="FF0000"/>
                </a:solidFill>
                <a:latin typeface="微軟正黑體" panose="020B0604030504040204" pitchFamily="34" charset="-120"/>
                <a:ea typeface="微軟正黑體" panose="020B0604030504040204" pitchFamily="34" charset="-120"/>
              </a:rPr>
              <a:t>科技</a:t>
            </a:r>
            <a:r>
              <a:rPr lang="zh-TW" altLang="en-US" sz="3600" dirty="0">
                <a:solidFill>
                  <a:srgbClr val="FF0000"/>
                </a:solidFill>
                <a:latin typeface="微軟正黑體" panose="020B0604030504040204" pitchFamily="34" charset="-120"/>
                <a:ea typeface="微軟正黑體" panose="020B0604030504040204" pitchFamily="34" charset="-120"/>
              </a:rPr>
              <a:t>發</a:t>
            </a:r>
            <a:r>
              <a:rPr lang="zh-TW" altLang="en-US" sz="3600" dirty="0" smtClean="0">
                <a:solidFill>
                  <a:srgbClr val="FF0000"/>
                </a:solidFill>
                <a:latin typeface="微軟正黑體" panose="020B0604030504040204" pitchFamily="34" charset="-120"/>
                <a:ea typeface="微軟正黑體" panose="020B0604030504040204" pitchFamily="34" charset="-120"/>
              </a:rPr>
              <a:t>展</a:t>
            </a:r>
            <a:r>
              <a:rPr lang="zh-TW" altLang="en-US" sz="3600" dirty="0" smtClean="0">
                <a:latin typeface="微軟正黑體" panose="020B0604030504040204" pitchFamily="34" charset="-120"/>
                <a:ea typeface="微軟正黑體" panose="020B0604030504040204" pitchFamily="34" charset="-120"/>
              </a:rPr>
              <a:t>比從前任何一時代更急速，透過醫學、流動通訊互聯</a:t>
            </a:r>
            <a:r>
              <a:rPr lang="zh-TW" altLang="en-US" sz="3600" dirty="0">
                <a:latin typeface="微軟正黑體" panose="020B0604030504040204" pitchFamily="34" charset="-120"/>
                <a:ea typeface="微軟正黑體" panose="020B0604030504040204" pitchFamily="34" charset="-120"/>
              </a:rPr>
              <a:t>網</a:t>
            </a:r>
            <a:r>
              <a:rPr lang="zh-TW" altLang="en-US" sz="3600" dirty="0" smtClean="0">
                <a:latin typeface="微軟正黑體" panose="020B0604030504040204" pitchFamily="34" charset="-120"/>
                <a:ea typeface="微軟正黑體" panose="020B0604030504040204" pitchFamily="34" charset="-120"/>
              </a:rPr>
              <a:t>、智能</a:t>
            </a:r>
            <a:r>
              <a:rPr lang="zh-TW" altLang="en-US" sz="3600" dirty="0">
                <a:latin typeface="微軟正黑體" panose="020B0604030504040204" pitchFamily="34" charset="-120"/>
                <a:ea typeface="微軟正黑體" panose="020B0604030504040204" pitchFamily="34" charset="-120"/>
              </a:rPr>
              <a:t>化</a:t>
            </a:r>
            <a:r>
              <a:rPr lang="zh-TW" altLang="en-US" sz="3600" dirty="0" smtClean="0">
                <a:latin typeface="微軟正黑體" panose="020B0604030504040204" pitchFamily="34" charset="-120"/>
                <a:ea typeface="微軟正黑體" panose="020B0604030504040204" pitchFamily="34" charset="-120"/>
              </a:rPr>
              <a:t>、</a:t>
            </a:r>
            <a:r>
              <a:rPr lang="zh-TW" altLang="zh-HK" sz="3600" dirty="0">
                <a:latin typeface="微軟正黑體" panose="020B0604030504040204" pitchFamily="34" charset="-120"/>
                <a:ea typeface="微軟正黑體" panose="020B0604030504040204" pitchFamily="34" charset="-120"/>
              </a:rPr>
              <a:t>個人化</a:t>
            </a:r>
            <a:r>
              <a:rPr lang="zh-TW" altLang="zh-HK" sz="3600" dirty="0" smtClean="0">
                <a:latin typeface="微軟正黑體" panose="020B0604030504040204" pitchFamily="34" charset="-120"/>
                <a:ea typeface="微軟正黑體" panose="020B0604030504040204" pitchFamily="34" charset="-120"/>
              </a:rPr>
              <a:t>、虛擬</a:t>
            </a:r>
            <a:r>
              <a:rPr lang="zh-TW" altLang="en-US" sz="3600" dirty="0">
                <a:latin typeface="微軟正黑體" panose="020B0604030504040204" pitchFamily="34" charset="-120"/>
                <a:ea typeface="微軟正黑體" panose="020B0604030504040204" pitchFamily="34" charset="-120"/>
              </a:rPr>
              <a:t>化</a:t>
            </a:r>
            <a:r>
              <a:rPr lang="zh-TW" altLang="en-US" sz="3600" dirty="0" smtClean="0">
                <a:latin typeface="微軟正黑體" panose="020B0604030504040204" pitchFamily="34" charset="-120"/>
                <a:ea typeface="微軟正黑體" panose="020B0604030504040204" pitchFamily="34" charset="-120"/>
              </a:rPr>
              <a:t>甚至去人性化的發展，出現複製生物、改變基因產品、智能機械人、無人駕駛的交通工具和無人商店等，國家之間進行軍事和太空</a:t>
            </a:r>
            <a:r>
              <a:rPr lang="zh-TW" altLang="zh-HK" sz="3600" dirty="0" smtClean="0">
                <a:latin typeface="微軟正黑體" panose="020B0604030504040204" pitchFamily="34" charset="-120"/>
                <a:ea typeface="微軟正黑體" panose="020B0604030504040204" pitchFamily="34" charset="-120"/>
              </a:rPr>
              <a:t>競賽</a:t>
            </a:r>
            <a:r>
              <a:rPr lang="zh-TW" altLang="en-US" sz="3600" dirty="0" smtClean="0">
                <a:latin typeface="微軟正黑體" panose="020B0604030504040204" pitchFamily="34" charset="-120"/>
                <a:ea typeface="微軟正黑體" panose="020B0604030504040204" pitchFamily="34" charset="-120"/>
              </a:rPr>
              <a:t>，全球氣候變化</a:t>
            </a:r>
            <a:r>
              <a:rPr lang="en-US" altLang="zh-TW" sz="3600" dirty="0" smtClean="0">
                <a:latin typeface="微軟正黑體" panose="020B0604030504040204" pitchFamily="34" charset="-120"/>
                <a:ea typeface="微軟正黑體" panose="020B0604030504040204" pitchFamily="34" charset="-120"/>
              </a:rPr>
              <a:t>…</a:t>
            </a:r>
          </a:p>
          <a:p>
            <a:r>
              <a:rPr lang="zh-TW" altLang="en-US" sz="3600" dirty="0">
                <a:latin typeface="微軟正黑體" panose="020B0604030504040204" pitchFamily="34" charset="-120"/>
                <a:ea typeface="微軟正黑體" panose="020B0604030504040204" pitchFamily="34" charset="-120"/>
              </a:rPr>
              <a:t>迫使</a:t>
            </a:r>
            <a:r>
              <a:rPr lang="zh-TW" altLang="en-US" sz="3600" dirty="0">
                <a:solidFill>
                  <a:srgbClr val="FF0000"/>
                </a:solidFill>
                <a:latin typeface="微軟正黑體" panose="020B0604030504040204" pitchFamily="34" charset="-120"/>
                <a:ea typeface="微軟正黑體" panose="020B0604030504040204" pitchFamily="34" charset="-120"/>
              </a:rPr>
              <a:t>人類重新反思存在的尊嚴和價值</a:t>
            </a:r>
            <a:endParaRPr lang="en-US" altLang="zh-TW" sz="3600" dirty="0">
              <a:solidFill>
                <a:srgbClr val="FF0000"/>
              </a:solidFill>
              <a:latin typeface="微軟正黑體" panose="020B0604030504040204" pitchFamily="34" charset="-120"/>
              <a:ea typeface="微軟正黑體" panose="020B0604030504040204" pitchFamily="34" charset="-120"/>
            </a:endParaRPr>
          </a:p>
          <a:p>
            <a:endParaRPr lang="en-US" altLang="zh-TW" sz="3600" dirty="0" smtClean="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23</a:t>
            </a:fld>
            <a:endParaRPr lang="en-US"/>
          </a:p>
        </p:txBody>
      </p:sp>
    </p:spTree>
    <p:extLst>
      <p:ext uri="{BB962C8B-B14F-4D97-AF65-F5344CB8AC3E}">
        <p14:creationId xmlns="" xmlns:p14="http://schemas.microsoft.com/office/powerpoint/2010/main" val="1435407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微軟正黑體" panose="020B0604030504040204" pitchFamily="34" charset="-120"/>
                <a:ea typeface="微軟正黑體" panose="020B0604030504040204" pitchFamily="34" charset="-120"/>
              </a:rPr>
              <a:t>反思現代社會的</a:t>
            </a:r>
            <a:r>
              <a:rPr lang="zh-TW" altLang="en-US" b="1" dirty="0" smtClean="0">
                <a:latin typeface="微軟正黑體" panose="020B0604030504040204" pitchFamily="34" charset="-120"/>
                <a:ea typeface="微軟正黑體" panose="020B0604030504040204" pitchFamily="34" charset="-120"/>
              </a:rPr>
              <a:t>適用性 </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續</a:t>
            </a:r>
            <a:r>
              <a:rPr lang="en-US" altLang="zh-TW" b="1" dirty="0" smtClean="0">
                <a:latin typeface="微軟正黑體" panose="020B0604030504040204" pitchFamily="34" charset="-120"/>
                <a:ea typeface="微軟正黑體" panose="020B0604030504040204" pitchFamily="34" charset="-120"/>
              </a:rPr>
              <a:t>)</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1825624"/>
            <a:ext cx="10515600" cy="4700435"/>
          </a:xfrm>
        </p:spPr>
        <p:txBody>
          <a:bodyPr>
            <a:normAutofit/>
          </a:bodyPr>
          <a:lstStyle/>
          <a:p>
            <a:r>
              <a:rPr lang="zh-TW" altLang="en-US" sz="3600" dirty="0" smtClean="0">
                <a:latin typeface="微軟正黑體" panose="020B0604030504040204" pitchFamily="34" charset="-120"/>
                <a:ea typeface="微軟正黑體" panose="020B0604030504040204" pitchFamily="34" charset="-120"/>
              </a:rPr>
              <a:t>在知識型社會和跨國不公平貿易的環境之中，發展出新的社會問題，貧窮的國家輸出難民，英美重返</a:t>
            </a:r>
            <a:r>
              <a:rPr lang="zh-TW" altLang="en-US" sz="3600" b="1" dirty="0" smtClean="0">
                <a:latin typeface="微軟正黑體" panose="020B0604030504040204" pitchFamily="34" charset="-120"/>
                <a:ea typeface="微軟正黑體" panose="020B0604030504040204" pitchFamily="34" charset="-120"/>
              </a:rPr>
              <a:t>保護</a:t>
            </a:r>
            <a:r>
              <a:rPr lang="zh-TW" altLang="en-US" sz="3600" dirty="0" smtClean="0">
                <a:latin typeface="微軟正黑體" panose="020B0604030504040204" pitchFamily="34" charset="-120"/>
                <a:ea typeface="微軟正黑體" panose="020B0604030504040204" pitchFamily="34" charset="-120"/>
              </a:rPr>
              <a:t>主義</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經濟高速發展，</a:t>
            </a:r>
            <a:r>
              <a:rPr lang="zh-TW" altLang="en-US" sz="3600" b="1" dirty="0" smtClean="0">
                <a:solidFill>
                  <a:srgbClr val="FF0000"/>
                </a:solidFill>
                <a:latin typeface="微軟正黑體" panose="020B0604030504040204" pitchFamily="34" charset="-120"/>
                <a:ea typeface="微軟正黑體" panose="020B0604030504040204" pitchFamily="34" charset="-120"/>
              </a:rPr>
              <a:t>全球化</a:t>
            </a:r>
            <a:r>
              <a:rPr lang="zh-TW" altLang="en-US" sz="3600" dirty="0" smtClean="0">
                <a:latin typeface="微軟正黑體" panose="020B0604030504040204" pitchFamily="34" charset="-120"/>
                <a:ea typeface="微軟正黑體" panose="020B0604030504040204" pitchFamily="34" charset="-120"/>
              </a:rPr>
              <a:t>導至競爭更劇烈；愈來愈多工作被取代，失業或在職貧窮可導至更多社會問題</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個人及自由主義高漲，恆</a:t>
            </a:r>
            <a:r>
              <a:rPr lang="zh-TW" altLang="zh-HK" sz="3600" dirty="0" smtClean="0">
                <a:latin typeface="微軟正黑體" panose="020B0604030504040204" pitchFamily="34" charset="-120"/>
                <a:ea typeface="微軟正黑體" panose="020B0604030504040204" pitchFamily="34" charset="-120"/>
              </a:rPr>
              <a:t>久的愛</a:t>
            </a:r>
            <a:r>
              <a:rPr lang="zh-TW" altLang="en-US" sz="3600" dirty="0" smtClean="0">
                <a:latin typeface="微軟正黑體" panose="020B0604030504040204" pitchFamily="34" charset="-120"/>
                <a:ea typeface="微軟正黑體" panose="020B0604030504040204" pitchFamily="34" charset="-120"/>
              </a:rPr>
              <a:t>減少，離婚率升高，破碎的家庭加上教育商業化，孩子往往成為犧牲品</a:t>
            </a:r>
            <a:endParaRPr lang="en-US" altLang="zh-TW" sz="3600" dirty="0" smtClean="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24</a:t>
            </a:fld>
            <a:endParaRPr lang="en-US"/>
          </a:p>
        </p:txBody>
      </p:sp>
    </p:spTree>
    <p:extLst>
      <p:ext uri="{BB962C8B-B14F-4D97-AF65-F5344CB8AC3E}">
        <p14:creationId xmlns="" xmlns:p14="http://schemas.microsoft.com/office/powerpoint/2010/main" val="4266134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微軟正黑體" panose="020B0604030504040204" pitchFamily="34" charset="-120"/>
                <a:ea typeface="微軟正黑體" panose="020B0604030504040204" pitchFamily="34" charset="-120"/>
              </a:rPr>
              <a:t>教會與人的價值</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1383664"/>
            <a:ext cx="10515600" cy="5276215"/>
          </a:xfrm>
        </p:spPr>
        <p:txBody>
          <a:bodyPr>
            <a:noAutofit/>
          </a:bodyPr>
          <a:lstStyle/>
          <a:p>
            <a:r>
              <a:rPr lang="zh-TW" altLang="en-US" sz="3600" dirty="0" smtClean="0">
                <a:latin typeface="微軟正黑體" panose="020B0604030504040204" pitchFamily="34" charset="-120"/>
                <a:ea typeface="微軟正黑體" panose="020B0604030504040204" pitchFamily="34" charset="-120"/>
              </a:rPr>
              <a:t>教會</a:t>
            </a:r>
            <a:endParaRPr lang="en-US" altLang="zh-TW" sz="3600" dirty="0" smtClean="0">
              <a:latin typeface="微軟正黑體" panose="020B0604030504040204" pitchFamily="34" charset="-120"/>
              <a:ea typeface="微軟正黑體" panose="020B0604030504040204" pitchFamily="34" charset="-120"/>
            </a:endParaRPr>
          </a:p>
          <a:p>
            <a:pPr lvl="1"/>
            <a:r>
              <a:rPr lang="zh-TW" altLang="en-US" sz="3200" dirty="0" smtClean="0">
                <a:latin typeface="微軟正黑體" panose="020B0604030504040204" pitchFamily="34" charset="-120"/>
                <a:ea typeface="微軟正黑體" panose="020B0604030504040204" pitchFamily="34" charset="-120"/>
              </a:rPr>
              <a:t>於現代社會的重大</a:t>
            </a:r>
            <a:r>
              <a:rPr lang="zh-TW" altLang="en-US" sz="3200" b="1" dirty="0" smtClean="0">
                <a:solidFill>
                  <a:srgbClr val="FF0000"/>
                </a:solidFill>
                <a:latin typeface="微軟正黑體" panose="020B0604030504040204" pitchFamily="34" charset="-120"/>
                <a:ea typeface="微軟正黑體" panose="020B0604030504040204" pitchFamily="34" charset="-120"/>
              </a:rPr>
              <a:t>使命</a:t>
            </a:r>
            <a:r>
              <a:rPr lang="zh-TW" altLang="en-US" sz="3200" dirty="0" smtClean="0">
                <a:latin typeface="微軟正黑體" panose="020B0604030504040204" pitchFamily="34" charset="-120"/>
                <a:ea typeface="微軟正黑體" panose="020B0604030504040204" pitchFamily="34" charset="-120"/>
              </a:rPr>
              <a:t>：使人類文明合乎</a:t>
            </a:r>
            <a:r>
              <a:rPr lang="zh-TW" altLang="en-US" sz="3200" b="1" dirty="0" smtClean="0">
                <a:latin typeface="微軟正黑體" panose="020B0604030504040204" pitchFamily="34" charset="-120"/>
                <a:ea typeface="微軟正黑體" panose="020B0604030504040204" pitchFamily="34" charset="-120"/>
              </a:rPr>
              <a:t>人性</a:t>
            </a:r>
            <a:r>
              <a:rPr lang="zh-TW" altLang="en-US" sz="3200" dirty="0" smtClean="0">
                <a:latin typeface="微軟正黑體" panose="020B0604030504040204" pitchFamily="34" charset="-120"/>
                <a:ea typeface="微軟正黑體" panose="020B0604030504040204" pitchFamily="34" charset="-120"/>
              </a:rPr>
              <a:t>與</a:t>
            </a:r>
            <a:r>
              <a:rPr lang="zh-TW" altLang="en-US" sz="3200" b="1" dirty="0" smtClean="0">
                <a:latin typeface="微軟正黑體" panose="020B0604030504040204" pitchFamily="34" charset="-120"/>
                <a:ea typeface="微軟正黑體" panose="020B0604030504040204" pitchFamily="34" charset="-120"/>
              </a:rPr>
              <a:t>福音</a:t>
            </a:r>
            <a:endParaRPr lang="en-US" altLang="zh-TW" sz="3200" b="1" dirty="0" smtClean="0">
              <a:latin typeface="微軟正黑體" panose="020B0604030504040204" pitchFamily="34" charset="-120"/>
              <a:ea typeface="微軟正黑體" panose="020B0604030504040204" pitchFamily="34" charset="-120"/>
            </a:endParaRPr>
          </a:p>
          <a:p>
            <a:pPr lvl="1"/>
            <a:r>
              <a:rPr lang="zh-TW" altLang="en-US" sz="3200" b="1" dirty="0" smtClean="0">
                <a:solidFill>
                  <a:srgbClr val="FF0000"/>
                </a:solidFill>
                <a:latin typeface="微軟正黑體" panose="020B0604030504040204" pitchFamily="34" charset="-120"/>
                <a:ea typeface="微軟正黑體" panose="020B0604030504040204" pitchFamily="34" charset="-120"/>
              </a:rPr>
              <a:t>社會</a:t>
            </a:r>
            <a:r>
              <a:rPr lang="zh-TW" altLang="en-US" sz="3200" b="1" dirty="0">
                <a:solidFill>
                  <a:srgbClr val="FF0000"/>
                </a:solidFill>
                <a:latin typeface="微軟正黑體" panose="020B0604030504040204" pitchFamily="34" charset="-120"/>
                <a:ea typeface="微軟正黑體" panose="020B0604030504040204" pitchFamily="34" charset="-120"/>
              </a:rPr>
              <a:t>訓導</a:t>
            </a:r>
            <a:r>
              <a:rPr lang="zh-TW" altLang="en-US" sz="3200" dirty="0">
                <a:latin typeface="微軟正黑體" panose="020B0604030504040204" pitchFamily="34" charset="-120"/>
                <a:ea typeface="微軟正黑體" panose="020B0604030504040204" pitchFamily="34" charset="-120"/>
              </a:rPr>
              <a:t>的</a:t>
            </a:r>
            <a:r>
              <a:rPr lang="zh-TW" altLang="en-US" sz="3200" dirty="0" smtClean="0">
                <a:latin typeface="微軟正黑體" panose="020B0604030504040204" pitchFamily="34" charset="-120"/>
                <a:ea typeface="微軟正黑體" panose="020B0604030504040204" pitchFamily="34" charset="-120"/>
              </a:rPr>
              <a:t>發展：對</a:t>
            </a:r>
            <a:r>
              <a:rPr lang="zh-TW" altLang="en-US" sz="3200" dirty="0">
                <a:latin typeface="微軟正黑體" panose="020B0604030504040204" pitchFamily="34" charset="-120"/>
                <a:ea typeface="微軟正黑體" panose="020B0604030504040204" pitchFamily="34" charset="-120"/>
              </a:rPr>
              <a:t>人性的關懷，與工作、家庭、經濟、公民社會和國家政府等關係不能</a:t>
            </a:r>
            <a:r>
              <a:rPr lang="zh-TW" altLang="en-US" sz="3200" dirty="0" smtClean="0">
                <a:latin typeface="微軟正黑體" panose="020B0604030504040204" pitchFamily="34" charset="-120"/>
                <a:ea typeface="微軟正黑體" panose="020B0604030504040204" pitchFamily="34" charset="-120"/>
              </a:rPr>
              <a:t>分割，成為</a:t>
            </a:r>
            <a:r>
              <a:rPr lang="zh-TW" altLang="en-US" sz="3200" b="1" dirty="0">
                <a:latin typeface="微軟正黑體" panose="020B0604030504040204" pitchFamily="34" charset="-120"/>
                <a:ea typeface="微軟正黑體" panose="020B0604030504040204" pitchFamily="34" charset="-120"/>
              </a:rPr>
              <a:t>合乎時代需要的教導和</a:t>
            </a:r>
            <a:r>
              <a:rPr lang="zh-TW" altLang="en-US" sz="3200" b="1" dirty="0" smtClean="0">
                <a:latin typeface="微軟正黑體" panose="020B0604030504040204" pitchFamily="34" charset="-120"/>
                <a:ea typeface="微軟正黑體" panose="020B0604030504040204" pitchFamily="34" charset="-120"/>
              </a:rPr>
              <a:t>指引</a:t>
            </a:r>
            <a:endParaRPr lang="en-US" altLang="zh-TW" sz="3200" b="1" dirty="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信徒</a:t>
            </a: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個人</a:t>
            </a:r>
            <a:endParaRPr lang="en-US" altLang="zh-TW" sz="3600" dirty="0" smtClean="0">
              <a:latin typeface="微軟正黑體" panose="020B0604030504040204" pitchFamily="34" charset="-120"/>
              <a:ea typeface="微軟正黑體" panose="020B0604030504040204" pitchFamily="34" charset="-120"/>
            </a:endParaRPr>
          </a:p>
          <a:p>
            <a:pPr lvl="1"/>
            <a:r>
              <a:rPr lang="zh-TW" altLang="en-US" sz="3200" dirty="0" smtClean="0">
                <a:latin typeface="微軟正黑體" panose="020B0604030504040204" pitchFamily="34" charset="-120"/>
                <a:ea typeface="微軟正黑體" panose="020B0604030504040204" pitchFamily="34" charset="-120"/>
              </a:rPr>
              <a:t>在俗務中履行</a:t>
            </a:r>
            <a:r>
              <a:rPr lang="zh-TW" altLang="en-US" sz="3200" b="1" dirty="0" smtClean="0">
                <a:solidFill>
                  <a:srgbClr val="FF0000"/>
                </a:solidFill>
                <a:latin typeface="微軟正黑體" panose="020B0604030504040204" pitchFamily="34" charset="-120"/>
                <a:ea typeface="微軟正黑體" panose="020B0604030504040204" pitchFamily="34" charset="-120"/>
              </a:rPr>
              <a:t>宗教責任</a:t>
            </a:r>
            <a:r>
              <a:rPr lang="zh-TW" altLang="en-US" sz="3200" dirty="0" smtClean="0">
                <a:latin typeface="微軟正黑體" panose="020B0604030504040204" pitchFamily="34" charset="-120"/>
                <a:ea typeface="微軟正黑體" panose="020B0604030504040204" pitchFamily="34" charset="-120"/>
              </a:rPr>
              <a:t>，藉以達成</a:t>
            </a:r>
            <a:r>
              <a:rPr lang="zh-TW" altLang="en-US" sz="3200" b="1" dirty="0" smtClean="0">
                <a:latin typeface="微軟正黑體" panose="020B0604030504040204" pitchFamily="34" charset="-120"/>
                <a:ea typeface="微軟正黑體" panose="020B0604030504040204" pitchFamily="34" charset="-120"/>
              </a:rPr>
              <a:t>個人的完滿</a:t>
            </a:r>
            <a:r>
              <a:rPr lang="zh-TW" altLang="en-US" sz="3200" dirty="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傳救恩給他人</a:t>
            </a:r>
            <a:endParaRPr lang="en-US" altLang="zh-TW" sz="3200" b="1" dirty="0" smtClean="0">
              <a:latin typeface="微軟正黑體" panose="020B0604030504040204" pitchFamily="34" charset="-120"/>
              <a:ea typeface="微軟正黑體" panose="020B0604030504040204" pitchFamily="34" charset="-120"/>
            </a:endParaRPr>
          </a:p>
          <a:p>
            <a:pPr lvl="1"/>
            <a:r>
              <a:rPr lang="zh-TW" altLang="en-US" sz="3200" b="1" dirty="0" smtClean="0">
                <a:solidFill>
                  <a:srgbClr val="FF0000"/>
                </a:solidFill>
                <a:latin typeface="微軟正黑體" panose="020B0604030504040204" pitchFamily="34" charset="-120"/>
                <a:ea typeface="微軟正黑體" panose="020B0604030504040204" pitchFamily="34" charset="-120"/>
              </a:rPr>
              <a:t>實踐的行為</a:t>
            </a:r>
            <a:r>
              <a:rPr lang="zh-TW" altLang="en-US" sz="3200" dirty="0" smtClean="0">
                <a:latin typeface="微軟正黑體" panose="020B0604030504040204" pitchFamily="34" charset="-120"/>
                <a:ea typeface="微軟正黑體" panose="020B0604030504040204" pitchFamily="34" charset="-120"/>
              </a:rPr>
              <a:t>，讓</a:t>
            </a:r>
            <a:r>
              <a:rPr lang="zh-TW" altLang="en-US" sz="3200" b="1" dirty="0" smtClean="0">
                <a:latin typeface="微軟正黑體" panose="020B0604030504040204" pitchFamily="34" charset="-120"/>
                <a:ea typeface="微軟正黑體" panose="020B0604030504040204" pitchFamily="34" charset="-120"/>
              </a:rPr>
              <a:t>基督的訓誨</a:t>
            </a:r>
            <a:r>
              <a:rPr lang="zh-TW" altLang="en-US" sz="3200" dirty="0" smtClean="0">
                <a:latin typeface="微軟正黑體" panose="020B0604030504040204" pitchFamily="34" charset="-120"/>
                <a:ea typeface="微軟正黑體" panose="020B0604030504040204" pitchFamily="34" charset="-120"/>
              </a:rPr>
              <a:t>滲透在社會生活的各個層面中</a:t>
            </a:r>
            <a:endParaRPr lang="en-US" altLang="zh-TW" sz="3200" dirty="0" smtClean="0">
              <a:latin typeface="微軟正黑體" panose="020B0604030504040204" pitchFamily="34" charset="-120"/>
              <a:ea typeface="微軟正黑體" panose="020B0604030504040204" pitchFamily="34" charset="-120"/>
            </a:endParaRPr>
          </a:p>
          <a:p>
            <a:pPr marL="457200" lvl="1" indent="0">
              <a:buNone/>
            </a:pPr>
            <a:r>
              <a:rPr lang="en-US" altLang="zh-TW" sz="2000" dirty="0">
                <a:latin typeface="微軟正黑體" panose="020B0604030504040204" pitchFamily="34" charset="-120"/>
                <a:ea typeface="微軟正黑體" panose="020B0604030504040204" pitchFamily="34" charset="-120"/>
              </a:rPr>
              <a:t>《</a:t>
            </a:r>
            <a:r>
              <a:rPr lang="ja-JP" altLang="en-US" sz="2000" dirty="0">
                <a:latin typeface="微軟正黑體" panose="020B0604030504040204" pitchFamily="34" charset="-120"/>
                <a:ea typeface="微軟正黑體" panose="020B0604030504040204" pitchFamily="34" charset="-120"/>
              </a:rPr>
              <a:t>慈</a:t>
            </a:r>
            <a:r>
              <a:rPr lang="zh-TW" altLang="en-US" sz="2000" dirty="0">
                <a:latin typeface="微軟正黑體" panose="020B0604030504040204" pitchFamily="34" charset="-120"/>
                <a:ea typeface="微軟正黑體" panose="020B0604030504040204" pitchFamily="34" charset="-120"/>
              </a:rPr>
              <a:t>母</a:t>
            </a:r>
            <a:r>
              <a:rPr lang="en-US" altLang="zh-TW" sz="2000" dirty="0">
                <a:latin typeface="微軟正黑體" panose="020B0604030504040204" pitchFamily="34" charset="-120"/>
                <a:ea typeface="微軟正黑體" panose="020B0604030504040204" pitchFamily="34" charset="-120"/>
              </a:rPr>
              <a:t>》255-258</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259-260</a:t>
            </a:r>
            <a:endParaRPr lang="zh-HK" altLang="en-US" sz="20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25</a:t>
            </a:fld>
            <a:endParaRPr lang="en-US"/>
          </a:p>
        </p:txBody>
      </p:sp>
    </p:spTree>
    <p:extLst>
      <p:ext uri="{BB962C8B-B14F-4D97-AF65-F5344CB8AC3E}">
        <p14:creationId xmlns="" xmlns:p14="http://schemas.microsoft.com/office/powerpoint/2010/main" val="2815818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微軟正黑體" panose="020B0604030504040204" pitchFamily="34" charset="-120"/>
                <a:ea typeface="微軟正黑體" panose="020B0604030504040204" pitchFamily="34" charset="-120"/>
              </a:rPr>
              <a:t>價值等級</a:t>
            </a:r>
            <a:endParaRPr lang="en-US" altLang="zh-TW"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noAutofit/>
          </a:bodyPr>
          <a:lstStyle/>
          <a:p>
            <a:r>
              <a:rPr lang="zh-TW" altLang="en-US" sz="3600" b="1" dirty="0" smtClean="0">
                <a:latin typeface="微軟正黑體" panose="020B0604030504040204" pitchFamily="34" charset="-120"/>
                <a:ea typeface="微軟正黑體" panose="020B0604030504040204" pitchFamily="34" charset="-120"/>
              </a:rPr>
              <a:t>科學與技術</a:t>
            </a:r>
            <a:r>
              <a:rPr lang="zh-TW" altLang="en-US" sz="3600" dirty="0" smtClean="0">
                <a:latin typeface="微軟正黑體" panose="020B0604030504040204" pitchFamily="34" charset="-120"/>
                <a:ea typeface="微軟正黑體" panose="020B0604030504040204" pitchFamily="34" charset="-120"/>
              </a:rPr>
              <a:t>的進步，能帶給人生活上的益處</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但只可被視為</a:t>
            </a:r>
            <a:r>
              <a:rPr lang="zh-TW" altLang="en-US" sz="3600" b="1" dirty="0" smtClean="0">
                <a:latin typeface="微軟正黑體" panose="020B0604030504040204" pitchFamily="34" charset="-120"/>
                <a:ea typeface="微軟正黑體" panose="020B0604030504040204" pitchFamily="34" charset="-120"/>
              </a:rPr>
              <a:t>人用以達成其最高目標的工具</a:t>
            </a:r>
            <a:endParaRPr lang="en-US" altLang="zh-TW" sz="3600" b="1" dirty="0" smtClean="0">
              <a:latin typeface="微軟正黑體" panose="020B0604030504040204" pitchFamily="34" charset="-120"/>
              <a:ea typeface="微軟正黑體" panose="020B0604030504040204" pitchFamily="34" charset="-120"/>
            </a:endParaRPr>
          </a:p>
          <a:p>
            <a:pPr marL="0" indent="0">
              <a:buNone/>
            </a:pPr>
            <a:r>
              <a:rPr lang="zh-TW" altLang="en-US" sz="3600" b="1" dirty="0" smtClean="0">
                <a:solidFill>
                  <a:srgbClr val="FF0000"/>
                </a:solidFill>
                <a:latin typeface="微軟正黑體" panose="020B0604030504040204" pitchFamily="34" charset="-120"/>
                <a:ea typeface="微軟正黑體" panose="020B0604030504040204" pitchFamily="34" charset="-120"/>
              </a:rPr>
              <a:t>讓人在本性和</a:t>
            </a:r>
            <a:r>
              <a:rPr lang="zh-TW" altLang="en-US" sz="3600" b="1" dirty="0">
                <a:solidFill>
                  <a:srgbClr val="FF0000"/>
                </a:solidFill>
                <a:latin typeface="微軟正黑體" panose="020B0604030504040204" pitchFamily="34" charset="-120"/>
                <a:ea typeface="微軟正黑體" panose="020B0604030504040204" pitchFamily="34" charset="-120"/>
              </a:rPr>
              <a:t>靈</a:t>
            </a:r>
            <a:r>
              <a:rPr lang="zh-TW" altLang="en-US" sz="3600" b="1" dirty="0" smtClean="0">
                <a:solidFill>
                  <a:srgbClr val="FF0000"/>
                </a:solidFill>
                <a:latin typeface="微軟正黑體" panose="020B0604030504040204" pitchFamily="34" charset="-120"/>
                <a:ea typeface="微軟正黑體" panose="020B0604030504040204" pitchFamily="34" charset="-120"/>
              </a:rPr>
              <a:t>性內造就自己 </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endParaRPr lang="en-US" altLang="zh-TW" sz="2000" dirty="0" smtClean="0">
              <a:latin typeface="微軟正黑體" panose="020B0604030504040204" pitchFamily="34" charset="-120"/>
              <a:ea typeface="微軟正黑體" panose="020B0604030504040204" pitchFamily="34" charset="-120"/>
            </a:endParaRPr>
          </a:p>
          <a:p>
            <a:pPr marL="0" indent="0">
              <a:buNone/>
            </a:pPr>
            <a:r>
              <a:rPr lang="en-US" altLang="zh-TW" sz="2000" dirty="0" smtClean="0">
                <a:latin typeface="微軟正黑體" panose="020B0604030504040204" pitchFamily="34" charset="-120"/>
                <a:ea typeface="微軟正黑體" panose="020B0604030504040204" pitchFamily="34" charset="-120"/>
              </a:rPr>
              <a:t>《</a:t>
            </a:r>
            <a:r>
              <a:rPr lang="ja-JP" altLang="en-US" sz="2000" dirty="0" smtClean="0">
                <a:latin typeface="微軟正黑體" panose="020B0604030504040204" pitchFamily="34" charset="-120"/>
                <a:ea typeface="微軟正黑體" panose="020B0604030504040204" pitchFamily="34" charset="-120"/>
              </a:rPr>
              <a:t>慈</a:t>
            </a:r>
            <a:r>
              <a:rPr lang="zh-TW" altLang="en-US" sz="2000" dirty="0" smtClean="0">
                <a:latin typeface="微軟正黑體" panose="020B0604030504040204" pitchFamily="34" charset="-120"/>
                <a:ea typeface="微軟正黑體" panose="020B0604030504040204" pitchFamily="34" charset="-120"/>
              </a:rPr>
              <a:t>母</a:t>
            </a:r>
            <a:r>
              <a:rPr lang="en-US" altLang="zh-TW" sz="2000" dirty="0" smtClean="0">
                <a:latin typeface="微軟正黑體" panose="020B0604030504040204" pitchFamily="34" charset="-120"/>
                <a:ea typeface="微軟正黑體" panose="020B0604030504040204" pitchFamily="34" charset="-120"/>
              </a:rPr>
              <a:t>》243-248</a:t>
            </a:r>
            <a:endParaRPr lang="en-US" altLang="zh-TW" sz="2000" dirty="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26</a:t>
            </a:fld>
            <a:endParaRPr lang="en-US"/>
          </a:p>
        </p:txBody>
      </p:sp>
    </p:spTree>
    <p:extLst>
      <p:ext uri="{BB962C8B-B14F-4D97-AF65-F5344CB8AC3E}">
        <p14:creationId xmlns="" xmlns:p14="http://schemas.microsoft.com/office/powerpoint/2010/main" val="3116697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4DB44D-646E-4E99-B116-9D2F5B1CE337}"/>
              </a:ext>
            </a:extLst>
          </p:cNvPr>
          <p:cNvSpPr>
            <a:spLocks noGrp="1"/>
          </p:cNvSpPr>
          <p:nvPr>
            <p:ph type="title"/>
          </p:nvPr>
        </p:nvSpPr>
        <p:spPr>
          <a:xfrm>
            <a:off x="816610" y="1694498"/>
            <a:ext cx="10515600" cy="2852737"/>
          </a:xfrm>
        </p:spPr>
        <p:txBody>
          <a:bodyPr>
            <a:normAutofit/>
          </a:bodyPr>
          <a:lstStyle/>
          <a:p>
            <a:pPr marL="0" indent="0"/>
            <a:r>
              <a:rPr lang="en-US" altLang="zh-TW" b="1" dirty="0">
                <a:solidFill>
                  <a:srgbClr val="800000"/>
                </a:solidFill>
                <a:latin typeface="微軟正黑體" panose="020B0604030504040204" pitchFamily="34" charset="-120"/>
                <a:ea typeface="微軟正黑體" panose="020B0604030504040204" pitchFamily="34" charset="-120"/>
              </a:rPr>
              <a:t>(</a:t>
            </a:r>
            <a:r>
              <a:rPr lang="zh-TW" altLang="en-US" b="1" dirty="0">
                <a:solidFill>
                  <a:srgbClr val="800000"/>
                </a:solidFill>
                <a:latin typeface="微軟正黑體" panose="020B0604030504040204" pitchFamily="34" charset="-120"/>
                <a:ea typeface="微軟正黑體" panose="020B0604030504040204" pitchFamily="34" charset="-120"/>
              </a:rPr>
              <a:t>三</a:t>
            </a:r>
            <a:r>
              <a:rPr lang="en-US" altLang="zh-TW" b="1" dirty="0">
                <a:solidFill>
                  <a:srgbClr val="800000"/>
                </a:solidFill>
                <a:latin typeface="微軟正黑體" panose="020B0604030504040204" pitchFamily="34" charset="-120"/>
                <a:ea typeface="微軟正黑體" panose="020B0604030504040204" pitchFamily="34" charset="-120"/>
              </a:rPr>
              <a:t>) </a:t>
            </a:r>
            <a:r>
              <a:rPr lang="zh-HK" altLang="en-US" b="1" dirty="0">
                <a:solidFill>
                  <a:srgbClr val="800000"/>
                </a:solidFill>
                <a:latin typeface="微軟正黑體" panose="020B0604030504040204" pitchFamily="34" charset="-120"/>
                <a:ea typeface="微軟正黑體" panose="020B0604030504040204" pitchFamily="34" charset="-120"/>
              </a:rPr>
              <a:t>私產問題</a:t>
            </a:r>
            <a:r>
              <a:rPr lang="en-US" altLang="ja-JP" b="1" dirty="0">
                <a:solidFill>
                  <a:srgbClr val="800000"/>
                </a:solidFill>
                <a:latin typeface="微軟正黑體" panose="020B0604030504040204" pitchFamily="34" charset="-120"/>
                <a:ea typeface="微軟正黑體" panose="020B0604030504040204" pitchFamily="34" charset="-120"/>
              </a:rPr>
              <a:t/>
            </a:r>
            <a:br>
              <a:rPr lang="en-US" altLang="ja-JP" b="1" dirty="0">
                <a:solidFill>
                  <a:srgbClr val="800000"/>
                </a:solidFill>
                <a:latin typeface="微軟正黑體" panose="020B0604030504040204" pitchFamily="34" charset="-120"/>
                <a:ea typeface="微軟正黑體" panose="020B0604030504040204" pitchFamily="34" charset="-120"/>
              </a:rPr>
            </a:br>
            <a:endParaRPr lang="en-US" b="1" dirty="0">
              <a:solidFill>
                <a:srgbClr val="800000"/>
              </a:solidFill>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normAutofit/>
          </a:bodyPr>
          <a:lstStyle/>
          <a:p>
            <a:pPr marL="82296">
              <a:tabLst>
                <a:tab pos="1619250" algn="l"/>
              </a:tabLst>
            </a:pPr>
            <a:r>
              <a:rPr lang="zh-TW" altLang="en-US" sz="2800" dirty="0" smtClean="0">
                <a:solidFill>
                  <a:schemeClr val="tx1"/>
                </a:solidFill>
              </a:rPr>
              <a:t>陳佩珊 </a:t>
            </a:r>
            <a:r>
              <a:rPr lang="en-US" altLang="zh-HK" sz="2800" dirty="0" smtClean="0">
                <a:solidFill>
                  <a:schemeClr val="tx1"/>
                </a:solidFill>
              </a:rPr>
              <a:t>Diana CHAN </a:t>
            </a:r>
            <a:r>
              <a:rPr lang="zh-TW" altLang="en-US" sz="2800" b="1" dirty="0" smtClean="0"/>
              <a:t> </a:t>
            </a:r>
            <a:endParaRPr lang="zh-TW" altLang="en-US" sz="2800" dirty="0" smtClean="0">
              <a:solidFill>
                <a:schemeClr val="tx1"/>
              </a:solidFill>
            </a:endParaRPr>
          </a:p>
          <a:p>
            <a:pPr marL="82296">
              <a:tabLst>
                <a:tab pos="1619250" algn="l"/>
              </a:tabLst>
            </a:pPr>
            <a:endParaRPr lang="zh-HK" altLang="en-US" sz="2800" dirty="0">
              <a:solidFill>
                <a:schemeClr val="tx1"/>
              </a:solidFill>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27</a:t>
            </a:fld>
            <a:endParaRPr lang="en-US"/>
          </a:p>
        </p:txBody>
      </p:sp>
    </p:spTree>
    <p:extLst>
      <p:ext uri="{BB962C8B-B14F-4D97-AF65-F5344CB8AC3E}">
        <p14:creationId xmlns="" xmlns:p14="http://schemas.microsoft.com/office/powerpoint/2010/main" val="3927618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0"/>
          <a:lstStyle/>
          <a:p>
            <a:pPr lvl="0" algn="l"/>
            <a:r>
              <a:rPr lang="zh-TW" altLang="en-US" b="1" dirty="0" smtClean="0">
                <a:latin typeface="微軟正黑體" panose="020B0604030504040204" pitchFamily="34" charset="-120"/>
                <a:ea typeface="微軟正黑體" panose="020B0604030504040204" pitchFamily="34" charset="-120"/>
              </a:rPr>
              <a:t>當時的社會</a:t>
            </a:r>
            <a:endParaRPr lang="en-US" b="1" dirty="0">
              <a:latin typeface="微軟正黑體" panose="020B0604030504040204" pitchFamily="34" charset="-120"/>
              <a:ea typeface="微軟正黑體" panose="020B0604030504040204" pitchFamily="34" charset="-120"/>
            </a:endParaRPr>
          </a:p>
        </p:txBody>
      </p:sp>
      <p:sp>
        <p:nvSpPr>
          <p:cNvPr id="3" name="Content Placeholder 2"/>
          <p:cNvSpPr txBox="1">
            <a:spLocks noGrp="1"/>
          </p:cNvSpPr>
          <p:nvPr>
            <p:ph idx="1"/>
          </p:nvPr>
        </p:nvSpPr>
        <p:spPr>
          <a:xfrm>
            <a:off x="913778" y="1752600"/>
            <a:ext cx="10363827" cy="3901440"/>
          </a:xfrm>
        </p:spPr>
        <p:txBody>
          <a:bodyPr>
            <a:normAutofit lnSpcReduction="10000"/>
          </a:bodyPr>
          <a:lstStyle/>
          <a:p>
            <a:pPr lvl="0"/>
            <a:r>
              <a:rPr lang="en-US" altLang="ja-JP" sz="3600" dirty="0">
                <a:latin typeface="微軟正黑體" panose="020B0604030504040204" pitchFamily="34" charset="-120"/>
                <a:ea typeface="微軟正黑體" panose="020B0604030504040204" pitchFamily="34" charset="-120"/>
              </a:rPr>
              <a:t>《</a:t>
            </a:r>
            <a:r>
              <a:rPr lang="ja-JP" altLang="en-US" sz="3600" dirty="0">
                <a:latin typeface="微軟正黑體" panose="020B0604030504040204" pitchFamily="34" charset="-120"/>
                <a:ea typeface="微軟正黑體" panose="020B0604030504040204" pitchFamily="34" charset="-120"/>
              </a:rPr>
              <a:t>新事</a:t>
            </a:r>
            <a:r>
              <a:rPr lang="en-US" altLang="ja-JP" sz="3600" dirty="0">
                <a:latin typeface="微軟正黑體" panose="020B0604030504040204" pitchFamily="34" charset="-120"/>
                <a:ea typeface="微軟正黑體" panose="020B0604030504040204" pitchFamily="34" charset="-120"/>
              </a:rPr>
              <a:t>》</a:t>
            </a:r>
            <a:r>
              <a:rPr lang="ja-JP" altLang="en-US" sz="3600" dirty="0">
                <a:latin typeface="微軟正黑體" panose="020B0604030504040204" pitchFamily="34" charset="-120"/>
                <a:ea typeface="微軟正黑體" panose="020B0604030504040204" pitchFamily="34" charset="-120"/>
              </a:rPr>
              <a:t>通諭面世</a:t>
            </a:r>
            <a:r>
              <a:rPr lang="en-US" sz="3600" dirty="0">
                <a:latin typeface="微軟正黑體" panose="020B0604030504040204" pitchFamily="34" charset="-120"/>
                <a:ea typeface="微軟正黑體" panose="020B0604030504040204" pitchFamily="34" charset="-120"/>
              </a:rPr>
              <a:t>70</a:t>
            </a:r>
            <a:r>
              <a:rPr lang="ja-JP" altLang="en-US" sz="3600" dirty="0">
                <a:latin typeface="微軟正黑體" panose="020B0604030504040204" pitchFamily="34" charset="-120"/>
                <a:ea typeface="微軟正黑體" panose="020B0604030504040204" pitchFamily="34" charset="-120"/>
              </a:rPr>
              <a:t>周年，當中被教宗所批評的社會主義及資本主義帶來負面結果</a:t>
            </a:r>
            <a:endParaRPr lang="en-US" sz="3600" dirty="0">
              <a:latin typeface="微軟正黑體" panose="020B0604030504040204" pitchFamily="34" charset="-120"/>
              <a:ea typeface="微軟正黑體" panose="020B0604030504040204" pitchFamily="34" charset="-120"/>
            </a:endParaRPr>
          </a:p>
          <a:p>
            <a:pPr lvl="0"/>
            <a:r>
              <a:rPr lang="ja-JP" altLang="en-US" sz="3600" dirty="0">
                <a:latin typeface="微軟正黑體" panose="020B0604030504040204" pitchFamily="34" charset="-120"/>
                <a:ea typeface="微軟正黑體" panose="020B0604030504040204" pitchFamily="34" charset="-120"/>
              </a:rPr>
              <a:t>教會既不同意重個人的自由主義，又不贊成重社會的集體主義</a:t>
            </a:r>
            <a:endParaRPr lang="en-US" sz="3600" dirty="0">
              <a:latin typeface="微軟正黑體" panose="020B0604030504040204" pitchFamily="34" charset="-120"/>
              <a:ea typeface="微軟正黑體" panose="020B0604030504040204" pitchFamily="34" charset="-120"/>
            </a:endParaRPr>
          </a:p>
          <a:p>
            <a:pPr lvl="0"/>
            <a:r>
              <a:rPr lang="ja-JP" altLang="en-US" sz="3600" dirty="0">
                <a:latin typeface="微軟正黑體" panose="020B0604030504040204" pitchFamily="34" charset="-120"/>
                <a:ea typeface="微軟正黑體" panose="020B0604030504040204" pitchFamily="34" charset="-120"/>
              </a:rPr>
              <a:t>社會主義使人淪為社會有機體內的一個元素，私產權受到反對</a:t>
            </a:r>
            <a:endParaRPr lang="en-US" sz="3600" dirty="0">
              <a:latin typeface="微軟正黑體" panose="020B0604030504040204" pitchFamily="34" charset="-120"/>
              <a:ea typeface="微軟正黑體" panose="020B0604030504040204" pitchFamily="34" charset="-120"/>
            </a:endParaRPr>
          </a:p>
          <a:p>
            <a:pPr lvl="0"/>
            <a:r>
              <a:rPr lang="ja-JP" altLang="en-US" sz="3600" dirty="0">
                <a:latin typeface="微軟正黑體" panose="020B0604030504040204" pitchFamily="34" charset="-120"/>
                <a:ea typeface="微軟正黑體" panose="020B0604030504040204" pitchFamily="34" charset="-120"/>
              </a:rPr>
              <a:t>貧富懸殊非常嚴重</a:t>
            </a:r>
          </a:p>
          <a:p>
            <a:pPr lvl="0"/>
            <a:endParaRPr lang="en-US" dirty="0">
              <a:latin typeface="ＭＳ Ｐゴシック"/>
              <a:ea typeface="ＭＳ Ｐゴシック"/>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28</a:t>
            </a:fld>
            <a:endParaRPr lang="en-US"/>
          </a:p>
        </p:txBody>
      </p:sp>
    </p:spTree>
    <p:extLst>
      <p:ext uri="{BB962C8B-B14F-4D97-AF65-F5344CB8AC3E}">
        <p14:creationId xmlns="" xmlns:p14="http://schemas.microsoft.com/office/powerpoint/2010/main" val="940132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3778" y="255017"/>
            <a:ext cx="10364449" cy="1596176"/>
          </a:xfrm>
        </p:spPr>
        <p:txBody>
          <a:bodyPr anchorCtr="0"/>
          <a:lstStyle/>
          <a:p>
            <a:pPr lvl="0" algn="l"/>
            <a:r>
              <a:rPr lang="zh-TW" b="1" dirty="0">
                <a:latin typeface="微軟正黑體" panose="020B0604030504040204" pitchFamily="34" charset="-120"/>
                <a:ea typeface="微軟正黑體" panose="020B0604030504040204" pitchFamily="34" charset="-120"/>
              </a:rPr>
              <a:t>私產權</a:t>
            </a:r>
            <a:r>
              <a:rPr lang="ja-JP" altLang="en-US" b="1" dirty="0">
                <a:latin typeface="微軟正黑體" panose="020B0604030504040204" pitchFamily="34" charset="-120"/>
                <a:ea typeface="微軟正黑體" panose="020B0604030504040204" pitchFamily="34" charset="-120"/>
              </a:rPr>
              <a:t>定義</a:t>
            </a:r>
            <a:endParaRPr lang="en-US" b="1" dirty="0">
              <a:latin typeface="微軟正黑體" panose="020B0604030504040204" pitchFamily="34" charset="-120"/>
              <a:ea typeface="微軟正黑體" panose="020B0604030504040204" pitchFamily="34" charset="-120"/>
            </a:endParaRPr>
          </a:p>
        </p:txBody>
      </p:sp>
      <p:sp>
        <p:nvSpPr>
          <p:cNvPr id="3" name="Content Placeholder 2"/>
          <p:cNvSpPr txBox="1">
            <a:spLocks noGrp="1"/>
          </p:cNvSpPr>
          <p:nvPr>
            <p:ph idx="1"/>
          </p:nvPr>
        </p:nvSpPr>
        <p:spPr>
          <a:xfrm>
            <a:off x="807720" y="1539240"/>
            <a:ext cx="11125200" cy="5212080"/>
          </a:xfrm>
        </p:spPr>
        <p:txBody>
          <a:bodyPr>
            <a:noAutofit/>
          </a:bodyPr>
          <a:lstStyle/>
          <a:p>
            <a:pPr lvl="0">
              <a:lnSpc>
                <a:spcPct val="100000"/>
              </a:lnSpc>
            </a:pPr>
            <a:r>
              <a:rPr lang="ja-JP" altLang="en-US" dirty="0">
                <a:latin typeface="微軟正黑體" panose="020B0604030504040204" pitchFamily="34" charset="-120"/>
                <a:ea typeface="微軟正黑體" panose="020B0604030504040204" pitchFamily="34" charset="-120"/>
              </a:rPr>
              <a:t>指</a:t>
            </a:r>
            <a:r>
              <a:rPr lang="ja-JP" altLang="en-US" b="1" dirty="0">
                <a:latin typeface="微軟正黑體" panose="020B0604030504040204" pitchFamily="34" charset="-120"/>
                <a:ea typeface="微軟正黑體" panose="020B0604030504040204" pitchFamily="34" charset="-120"/>
              </a:rPr>
              <a:t>個人物產的擁有權</a:t>
            </a:r>
            <a:r>
              <a:rPr lang="ja-JP" altLang="en-US" dirty="0">
                <a:latin typeface="微軟正黑體" panose="020B0604030504040204" pitchFamily="34" charset="-120"/>
                <a:ea typeface="微軟正黑體" panose="020B0604030504040204" pitchFamily="34" charset="-120"/>
              </a:rPr>
              <a:t>，包括</a:t>
            </a:r>
            <a:r>
              <a:rPr lang="ja-JP" altLang="en-US" b="1" dirty="0">
                <a:latin typeface="微軟正黑體" panose="020B0604030504040204" pitchFamily="34" charset="-120"/>
                <a:ea typeface="微軟正黑體" panose="020B0604030504040204" pitchFamily="34" charset="-120"/>
              </a:rPr>
              <a:t>生產物資的擁有</a:t>
            </a:r>
            <a:r>
              <a:rPr lang="ja-JP" altLang="en-US" b="1" dirty="0" smtClean="0">
                <a:latin typeface="微軟正黑體" panose="020B0604030504040204" pitchFamily="34" charset="-120"/>
                <a:ea typeface="微軟正黑體" panose="020B0604030504040204" pitchFamily="34" charset="-120"/>
              </a:rPr>
              <a:t>權</a:t>
            </a:r>
            <a:endParaRPr lang="en-US" altLang="ja-JP" b="1" dirty="0" smtClean="0">
              <a:latin typeface="微軟正黑體" panose="020B0604030504040204" pitchFamily="34" charset="-120"/>
              <a:ea typeface="微軟正黑體" panose="020B0604030504040204" pitchFamily="34" charset="-120"/>
            </a:endParaRPr>
          </a:p>
          <a:p>
            <a:pPr lvl="0">
              <a:lnSpc>
                <a:spcPct val="100000"/>
              </a:lnSpc>
            </a:pPr>
            <a:r>
              <a:rPr lang="ja-JP" altLang="en-US" sz="2800" b="1" dirty="0" smtClean="0">
                <a:latin typeface="微軟正黑體" panose="020B0604030504040204" pitchFamily="34" charset="-120"/>
                <a:ea typeface="微軟正黑體" panose="020B0604030504040204" pitchFamily="34" charset="-120"/>
              </a:rPr>
              <a:t>有</a:t>
            </a:r>
            <a:r>
              <a:rPr lang="ja-JP" altLang="en-US" sz="2800" b="1" dirty="0">
                <a:latin typeface="微軟正黑體" panose="020B0604030504040204" pitchFamily="34" charset="-120"/>
                <a:ea typeface="微軟正黑體" panose="020B0604030504040204" pitchFamily="34" charset="-120"/>
              </a:rPr>
              <a:t>物質的財富</a:t>
            </a:r>
            <a:r>
              <a:rPr lang="ja-JP" altLang="en-US" sz="2800" dirty="0">
                <a:latin typeface="微軟正黑體" panose="020B0604030504040204" pitchFamily="34" charset="-120"/>
                <a:ea typeface="微軟正黑體" panose="020B0604030504040204" pitchFamily="34" charset="-120"/>
              </a:rPr>
              <a:t>，如土地、住所、工廠</a:t>
            </a:r>
            <a:r>
              <a:rPr lang="ja-JP" altLang="en-US" sz="2800" dirty="0" smtClean="0">
                <a:latin typeface="微軟正黑體" panose="020B0604030504040204" pitchFamily="34" charset="-120"/>
                <a:ea typeface="微軟正黑體" panose="020B0604030504040204" pitchFamily="34" charset="-120"/>
              </a:rPr>
              <a:t>等</a:t>
            </a:r>
            <a:endParaRPr lang="en-US" altLang="ja-JP" sz="2800" dirty="0" smtClean="0">
              <a:latin typeface="微軟正黑體" panose="020B0604030504040204" pitchFamily="34" charset="-120"/>
              <a:ea typeface="微軟正黑體" panose="020B0604030504040204" pitchFamily="34" charset="-120"/>
            </a:endParaRPr>
          </a:p>
          <a:p>
            <a:pPr lvl="0">
              <a:lnSpc>
                <a:spcPct val="100000"/>
              </a:lnSpc>
            </a:pPr>
            <a:r>
              <a:rPr lang="ja-JP" altLang="en-US" sz="2800" b="1" dirty="0" smtClean="0">
                <a:latin typeface="微軟正黑體" panose="020B0604030504040204" pitchFamily="34" charset="-120"/>
                <a:ea typeface="微軟正黑體" panose="020B0604030504040204" pitchFamily="34" charset="-120"/>
              </a:rPr>
              <a:t>非</a:t>
            </a:r>
            <a:r>
              <a:rPr lang="ja-JP" altLang="en-US" sz="2800" b="1" dirty="0">
                <a:latin typeface="微軟正黑體" panose="020B0604030504040204" pitchFamily="34" charset="-120"/>
                <a:ea typeface="微軟正黑體" panose="020B0604030504040204" pitchFamily="34" charset="-120"/>
              </a:rPr>
              <a:t>物質的財富</a:t>
            </a:r>
            <a:r>
              <a:rPr lang="ja-JP" altLang="en-US" sz="2800" dirty="0">
                <a:latin typeface="微軟正黑體" panose="020B0604030504040204" pitchFamily="34" charset="-120"/>
                <a:ea typeface="微軟正黑體" panose="020B0604030504040204" pitchFamily="34" charset="-120"/>
              </a:rPr>
              <a:t>，如版權、手藝、專業</a:t>
            </a:r>
            <a:r>
              <a:rPr lang="en-US" sz="2800" dirty="0">
                <a:latin typeface="微軟正黑體" panose="020B0604030504040204" pitchFamily="34" charset="-120"/>
                <a:ea typeface="微軟正黑體" panose="020B0604030504040204" pitchFamily="34" charset="-120"/>
              </a:rPr>
              <a:t>/</a:t>
            </a:r>
            <a:r>
              <a:rPr lang="ja-JP" altLang="en-US" sz="2800" dirty="0">
                <a:latin typeface="微軟正黑體" panose="020B0604030504040204" pitchFamily="34" charset="-120"/>
                <a:ea typeface="微軟正黑體" panose="020B0604030504040204" pitchFamily="34" charset="-120"/>
              </a:rPr>
              <a:t>技知識、科技、商業信譽</a:t>
            </a:r>
            <a:r>
              <a:rPr lang="ja-JP" altLang="en-US" sz="2800" dirty="0" smtClean="0">
                <a:latin typeface="微軟正黑體" panose="020B0604030504040204" pitchFamily="34" charset="-120"/>
                <a:ea typeface="微軟正黑體" panose="020B0604030504040204" pitchFamily="34" charset="-120"/>
              </a:rPr>
              <a:t>等</a:t>
            </a:r>
            <a:endParaRPr lang="ja-JP" altLang="en-US" sz="2800"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29</a:t>
            </a:fld>
            <a:endParaRPr lang="en-US"/>
          </a:p>
        </p:txBody>
      </p:sp>
    </p:spTree>
    <p:extLst>
      <p:ext uri="{BB962C8B-B14F-4D97-AF65-F5344CB8AC3E}">
        <p14:creationId xmlns="" xmlns:p14="http://schemas.microsoft.com/office/powerpoint/2010/main" val="38121497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Title 1"/>
          <p:cNvSpPr>
            <a:spLocks noGrp="1"/>
          </p:cNvSpPr>
          <p:nvPr>
            <p:ph type="ctrTitle"/>
          </p:nvPr>
        </p:nvSpPr>
        <p:spPr>
          <a:xfrm>
            <a:off x="1274606" y="1588653"/>
            <a:ext cx="7934036" cy="1642300"/>
          </a:xfrm>
        </p:spPr>
        <p:txBody>
          <a:bodyPr>
            <a:normAutofit/>
          </a:bodyPr>
          <a:lstStyle/>
          <a:p>
            <a:pPr algn="l"/>
            <a:r>
              <a:rPr lang="en-US" altLang="zh-TW" sz="4800" b="1" dirty="0">
                <a:solidFill>
                  <a:schemeClr val="bg1"/>
                </a:solidFill>
                <a:latin typeface="微軟正黑體" panose="020B0604030504040204" pitchFamily="34" charset="-120"/>
                <a:ea typeface="微軟正黑體" panose="020B0604030504040204" pitchFamily="34" charset="-120"/>
              </a:rPr>
              <a:t>《</a:t>
            </a:r>
            <a:r>
              <a:rPr lang="ja-JP" altLang="en-US" sz="4800" b="1" dirty="0">
                <a:solidFill>
                  <a:schemeClr val="bg1"/>
                </a:solidFill>
                <a:latin typeface="微軟正黑體" panose="020B0604030504040204" pitchFamily="34" charset="-120"/>
                <a:ea typeface="微軟正黑體" panose="020B0604030504040204" pitchFamily="34" charset="-120"/>
              </a:rPr>
              <a:t>慈母與導師</a:t>
            </a:r>
            <a:r>
              <a:rPr lang="en-US" altLang="zh-TW" sz="4800" b="1" dirty="0" smtClean="0">
                <a:solidFill>
                  <a:schemeClr val="bg1"/>
                </a:solidFill>
                <a:latin typeface="微軟正黑體" panose="020B0604030504040204" pitchFamily="34" charset="-120"/>
                <a:ea typeface="微軟正黑體" panose="020B0604030504040204" pitchFamily="34" charset="-120"/>
              </a:rPr>
              <a:t>》</a:t>
            </a:r>
            <a:r>
              <a:rPr lang="ja-JP" altLang="en-US" sz="4800" b="1" dirty="0" smtClean="0">
                <a:solidFill>
                  <a:schemeClr val="bg1"/>
                </a:solidFill>
                <a:latin typeface="微軟正黑體" panose="020B0604030504040204" pitchFamily="34" charset="-120"/>
                <a:ea typeface="微軟正黑體" panose="020B0604030504040204" pitchFamily="34" charset="-120"/>
              </a:rPr>
              <a:t>通</a:t>
            </a:r>
            <a:r>
              <a:rPr lang="ja-JP" altLang="en-US" sz="4800" b="1" dirty="0">
                <a:solidFill>
                  <a:schemeClr val="bg1"/>
                </a:solidFill>
                <a:latin typeface="微軟正黑體" panose="020B0604030504040204" pitchFamily="34" charset="-120"/>
                <a:ea typeface="微軟正黑體" panose="020B0604030504040204" pitchFamily="34" charset="-120"/>
              </a:rPr>
              <a:t>諭</a:t>
            </a:r>
            <a:endParaRPr lang="en-US" sz="4800" b="1" dirty="0">
              <a:solidFill>
                <a:schemeClr val="bg1"/>
              </a:solidFill>
              <a:latin typeface="微軟正黑體" panose="020B0604030504040204" pitchFamily="34" charset="-120"/>
              <a:ea typeface="微軟正黑體" panose="020B0604030504040204" pitchFamily="34" charset="-120"/>
            </a:endParaRPr>
          </a:p>
        </p:txBody>
      </p:sp>
      <p:sp>
        <p:nvSpPr>
          <p:cNvPr id="3" name="Subtitle 2"/>
          <p:cNvSpPr>
            <a:spLocks noGrp="1"/>
          </p:cNvSpPr>
          <p:nvPr>
            <p:ph type="subTitle" idx="1"/>
          </p:nvPr>
        </p:nvSpPr>
        <p:spPr>
          <a:xfrm>
            <a:off x="1625588" y="3705067"/>
            <a:ext cx="9144000" cy="1655762"/>
          </a:xfrm>
        </p:spPr>
        <p:txBody>
          <a:bodyPr vert="horz" lIns="91440" tIns="45720" rIns="91440" bIns="45720" rtlCol="0" anchor="t">
            <a:normAutofit lnSpcReduction="10000"/>
          </a:bodyPr>
          <a:lstStyle/>
          <a:p>
            <a:pPr algn="l"/>
            <a:endParaRPr lang="en-US" altLang="zh-HK" sz="3600" b="1" dirty="0" smtClean="0">
              <a:solidFill>
                <a:schemeClr val="bg1"/>
              </a:solidFill>
              <a:latin typeface="微軟正黑體" panose="020B0604030504040204" pitchFamily="34" charset="-120"/>
              <a:ea typeface="微軟正黑體" panose="020B0604030504040204" pitchFamily="34" charset="-120"/>
            </a:endParaRPr>
          </a:p>
          <a:p>
            <a:pPr algn="l"/>
            <a:r>
              <a:rPr lang="zh-HK" altLang="en-US" sz="3600" b="1" dirty="0" smtClean="0">
                <a:solidFill>
                  <a:schemeClr val="bg1"/>
                </a:solidFill>
                <a:latin typeface="微軟正黑體" panose="020B0604030504040204" pitchFamily="34" charset="-120"/>
                <a:ea typeface="微軟正黑體" panose="020B0604030504040204" pitchFamily="34" charset="-120"/>
              </a:rPr>
              <a:t>教宗</a:t>
            </a:r>
            <a:r>
              <a:rPr lang="zh-HK" altLang="en-US" sz="3600" b="1" dirty="0">
                <a:solidFill>
                  <a:schemeClr val="bg1"/>
                </a:solidFill>
                <a:latin typeface="微軟正黑體" panose="020B0604030504040204" pitchFamily="34" charset="-120"/>
                <a:ea typeface="微軟正黑體" panose="020B0604030504040204" pitchFamily="34" charset="-120"/>
              </a:rPr>
              <a:t>若望廿三世</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algn="l"/>
            <a:r>
              <a:rPr lang="en-US" altLang="zh-TW" sz="2800" dirty="0" smtClean="0">
                <a:solidFill>
                  <a:schemeClr val="bg1"/>
                </a:solidFill>
                <a:latin typeface="微軟正黑體" panose="020B0604030504040204" pitchFamily="34" charset="-120"/>
                <a:ea typeface="微軟正黑體" panose="020B0604030504040204" pitchFamily="34" charset="-120"/>
              </a:rPr>
              <a:t>1961</a:t>
            </a:r>
            <a:r>
              <a:rPr lang="zh-TW" altLang="en-US" sz="2800" dirty="0" smtClean="0">
                <a:solidFill>
                  <a:schemeClr val="bg1"/>
                </a:solidFill>
                <a:latin typeface="微軟正黑體" panose="020B0604030504040204" pitchFamily="34" charset="-120"/>
                <a:ea typeface="微軟正黑體" panose="020B0604030504040204" pitchFamily="34" charset="-120"/>
              </a:rPr>
              <a:t>年</a:t>
            </a:r>
            <a:endParaRPr lang="en-US" altLang="zh-TW" sz="2800" dirty="0" smtClean="0">
              <a:solidFill>
                <a:schemeClr val="bg1"/>
              </a:solidFill>
              <a:latin typeface="微軟正黑體" panose="020B0604030504040204" pitchFamily="34" charset="-120"/>
              <a:ea typeface="微軟正黑體" panose="020B0604030504040204" pitchFamily="34" charset="-120"/>
            </a:endParaRPr>
          </a:p>
        </p:txBody>
      </p:sp>
      <p:pic>
        <p:nvPicPr>
          <p:cNvPr id="11" name="圖片 10"/>
          <p:cNvPicPr>
            <a:picLocks noChangeAspect="1"/>
          </p:cNvPicPr>
          <p:nvPr/>
        </p:nvPicPr>
        <p:blipFill rotWithShape="1">
          <a:blip r:embed="rId3">
            <a:extLst>
              <a:ext uri="{28A0092B-C50C-407E-A947-70E740481C1C}">
                <a14:useLocalDpi xmlns="" xmlns:a14="http://schemas.microsoft.com/office/drawing/2010/main" val="0"/>
              </a:ext>
            </a:extLst>
          </a:blip>
          <a:srcRect l="21669" r="6926"/>
          <a:stretch/>
        </p:blipFill>
        <p:spPr>
          <a:xfrm>
            <a:off x="6807202" y="1047437"/>
            <a:ext cx="5237018" cy="4572000"/>
          </a:xfrm>
          <a:prstGeom prst="rect">
            <a:avLst/>
          </a:prstGeom>
        </p:spPr>
      </p:pic>
    </p:spTree>
    <p:extLst>
      <p:ext uri="{BB962C8B-B14F-4D97-AF65-F5344CB8AC3E}">
        <p14:creationId xmlns="" xmlns:p14="http://schemas.microsoft.com/office/powerpoint/2010/main" val="109857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243205"/>
            <a:ext cx="10515600" cy="1325563"/>
          </a:xfrm>
        </p:spPr>
        <p:txBody>
          <a:bodyPr anchorCtr="0">
            <a:normAutofit/>
          </a:bodyPr>
          <a:lstStyle/>
          <a:p>
            <a:r>
              <a:rPr lang="ja-JP" altLang="en-US" b="1" dirty="0">
                <a:latin typeface="微軟正黑體" panose="020B0604030504040204" pitchFamily="34" charset="-120"/>
                <a:ea typeface="微軟正黑體" panose="020B0604030504040204" pitchFamily="34" charset="-120"/>
              </a:rPr>
              <a:t>為什麼人要有私產權？</a:t>
            </a:r>
            <a:endParaRPr lang="en-US" b="1" dirty="0">
              <a:latin typeface="微軟正黑體" panose="020B0604030504040204" pitchFamily="34" charset="-120"/>
              <a:ea typeface="微軟正黑體" panose="020B0604030504040204" pitchFamily="34" charset="-120"/>
            </a:endParaRPr>
          </a:p>
        </p:txBody>
      </p:sp>
      <p:sp>
        <p:nvSpPr>
          <p:cNvPr id="3" name="Content Placeholder 2"/>
          <p:cNvSpPr txBox="1">
            <a:spLocks noGrp="1"/>
          </p:cNvSpPr>
          <p:nvPr>
            <p:ph idx="1"/>
          </p:nvPr>
        </p:nvSpPr>
        <p:spPr>
          <a:xfrm>
            <a:off x="913778" y="1427911"/>
            <a:ext cx="10363827" cy="5021450"/>
          </a:xfrm>
        </p:spPr>
        <p:txBody>
          <a:bodyPr>
            <a:noAutofit/>
          </a:bodyPr>
          <a:lstStyle/>
          <a:p>
            <a:pPr lvl="0" algn="just">
              <a:lnSpc>
                <a:spcPct val="110000"/>
              </a:lnSpc>
            </a:pPr>
            <a:r>
              <a:rPr lang="ja-JP" altLang="en-US" sz="3200" b="1" dirty="0">
                <a:solidFill>
                  <a:srgbClr val="FF0000"/>
                </a:solidFill>
                <a:latin typeface="微軟正黑體" panose="020B0604030504040204" pitchFamily="34" charset="-120"/>
                <a:ea typeface="微軟正黑體" panose="020B0604030504040204" pitchFamily="34" charset="-120"/>
              </a:rPr>
              <a:t>保障人類自由</a:t>
            </a:r>
            <a:endParaRPr lang="en-US" sz="3200" b="1" dirty="0">
              <a:solidFill>
                <a:srgbClr val="FF0000"/>
              </a:solidFill>
              <a:latin typeface="微軟正黑體" panose="020B0604030504040204" pitchFamily="34" charset="-120"/>
              <a:ea typeface="微軟正黑體" panose="020B0604030504040204" pitchFamily="34" charset="-120"/>
            </a:endParaRPr>
          </a:p>
          <a:p>
            <a:pPr lvl="0" algn="just">
              <a:lnSpc>
                <a:spcPct val="110000"/>
              </a:lnSpc>
            </a:pPr>
            <a:r>
              <a:rPr lang="ja-JP" altLang="en-US" dirty="0">
                <a:latin typeface="微軟正黑體" panose="020B0604030504040204" pitchFamily="34" charset="-120"/>
                <a:ea typeface="微軟正黑體" panose="020B0604030504040204" pitchFamily="34" charset="-120"/>
              </a:rPr>
              <a:t>「教會所以維護私產權，是為了</a:t>
            </a:r>
            <a:r>
              <a:rPr lang="ja-JP" altLang="en-US" b="1" i="1" dirty="0">
                <a:latin typeface="微軟正黑體" panose="020B0604030504040204" pitchFamily="34" charset="-120"/>
                <a:ea typeface="微軟正黑體" panose="020B0604030504040204" pitchFamily="34" charset="-120"/>
              </a:rPr>
              <a:t>在社會生活上建立極其完善的倫理秩序</a:t>
            </a:r>
            <a:r>
              <a:rPr lang="en-US" i="1" dirty="0">
                <a:latin typeface="微軟正黑體" panose="020B0604030504040204" pitchFamily="34" charset="-120"/>
                <a:ea typeface="微軟正黑體" panose="020B0604030504040204" pitchFamily="34" charset="-120"/>
              </a:rPr>
              <a:t>..</a:t>
            </a:r>
            <a:r>
              <a:rPr lang="en-US" dirty="0">
                <a:latin typeface="微軟正黑體" panose="020B0604030504040204" pitchFamily="34" charset="-120"/>
                <a:ea typeface="微軟正黑體" panose="020B0604030504040204" pitchFamily="34" charset="-120"/>
              </a:rPr>
              <a:t>....</a:t>
            </a:r>
            <a:r>
              <a:rPr lang="ja-JP" altLang="en-US" dirty="0">
                <a:latin typeface="微軟正黑體" panose="020B0604030504040204" pitchFamily="34" charset="-120"/>
                <a:ea typeface="微軟正黑體" panose="020B0604030504040204" pitchFamily="34" charset="-120"/>
              </a:rPr>
              <a:t>教會的目的，是要使私產權制，完全合乎天主上智的計劃和</a:t>
            </a:r>
            <a:r>
              <a:rPr lang="ja-JP" altLang="en-US" b="1" i="1" dirty="0">
                <a:latin typeface="微軟正黑體" panose="020B0604030504040204" pitchFamily="34" charset="-120"/>
                <a:ea typeface="微軟正黑體" panose="020B0604030504040204" pitchFamily="34" charset="-120"/>
              </a:rPr>
              <a:t>自然法的要求</a:t>
            </a:r>
            <a:r>
              <a:rPr lang="en-US" dirty="0">
                <a:latin typeface="微軟正黑體" panose="020B0604030504040204" pitchFamily="34" charset="-120"/>
                <a:ea typeface="微軟正黑體" panose="020B0604030504040204" pitchFamily="34" charset="-120"/>
              </a:rPr>
              <a:t>......</a:t>
            </a:r>
            <a:r>
              <a:rPr lang="ja-JP" altLang="en-US" dirty="0">
                <a:latin typeface="微軟正黑體" panose="020B0604030504040204" pitchFamily="34" charset="-120"/>
                <a:ea typeface="微軟正黑體" panose="020B0604030504040204" pitchFamily="34" charset="-120"/>
              </a:rPr>
              <a:t>意思是說：私產權是</a:t>
            </a:r>
            <a:r>
              <a:rPr lang="ja-JP" altLang="en-US" b="1" i="1" dirty="0">
                <a:latin typeface="微軟正黑體" panose="020B0604030504040204" pitchFamily="34" charset="-120"/>
                <a:ea typeface="微軟正黑體" panose="020B0604030504040204" pitchFamily="34" charset="-120"/>
              </a:rPr>
              <a:t>人類自由的保障</a:t>
            </a:r>
            <a:r>
              <a:rPr lang="ja-JP" altLang="en-US" dirty="0">
                <a:latin typeface="微軟正黑體" panose="020B0604030504040204" pitchFamily="34" charset="-120"/>
                <a:ea typeface="微軟正黑體" panose="020B0604030504040204" pitchFamily="34" charset="-120"/>
              </a:rPr>
              <a:t>；同時，為重建社會秩序，私產權提供不可或缺的功能。</a:t>
            </a:r>
            <a:r>
              <a:rPr lang="ja-JP" altLang="en-US" dirty="0" smtClean="0">
                <a:latin typeface="微軟正黑體" panose="020B0604030504040204" pitchFamily="34" charset="-120"/>
                <a:ea typeface="微軟正黑體" panose="020B0604030504040204" pitchFamily="34" charset="-120"/>
              </a:rPr>
              <a:t>」</a:t>
            </a:r>
            <a:r>
              <a:rPr lang="en-US" altLang="ja-JP" dirty="0" smtClean="0">
                <a:latin typeface="微軟正黑體" panose="020B0604030504040204" pitchFamily="34" charset="-120"/>
                <a:ea typeface="微軟正黑體" panose="020B0604030504040204" pitchFamily="34" charset="-120"/>
              </a:rPr>
              <a:t> </a:t>
            </a:r>
            <a:endParaRPr lang="en-US" sz="2000" dirty="0" smtClean="0">
              <a:latin typeface="微軟正黑體" panose="020B0604030504040204" pitchFamily="34" charset="-120"/>
              <a:ea typeface="微軟正黑體" panose="020B0604030504040204" pitchFamily="34" charset="-120"/>
            </a:endParaRPr>
          </a:p>
          <a:p>
            <a:pPr lvl="0" algn="just">
              <a:lnSpc>
                <a:spcPct val="110000"/>
              </a:lnSpc>
            </a:pPr>
            <a:r>
              <a:rPr lang="ja-JP" altLang="en-US" sz="3200" b="1" dirty="0" smtClean="0">
                <a:solidFill>
                  <a:srgbClr val="FF0000"/>
                </a:solidFill>
                <a:latin typeface="微軟正黑體" panose="020B0604030504040204" pitchFamily="34" charset="-120"/>
                <a:ea typeface="微軟正黑體" panose="020B0604030504040204" pitchFamily="34" charset="-120"/>
              </a:rPr>
              <a:t>保護人性尊嚴</a:t>
            </a:r>
          </a:p>
          <a:p>
            <a:pPr lvl="0" algn="just">
              <a:lnSpc>
                <a:spcPct val="110000"/>
              </a:lnSpc>
            </a:pPr>
            <a:r>
              <a:rPr lang="en-US" altLang="ja-JP" dirty="0" smtClean="0">
                <a:latin typeface="微軟正黑體" panose="020B0604030504040204" pitchFamily="34" charset="-120"/>
                <a:ea typeface="微軟正黑體" panose="020B0604030504040204" pitchFamily="34" charset="-120"/>
              </a:rPr>
              <a:t>『</a:t>
            </a:r>
            <a:r>
              <a:rPr lang="ja-JP" altLang="en-US" dirty="0">
                <a:latin typeface="微軟正黑體" panose="020B0604030504040204" pitchFamily="34" charset="-120"/>
                <a:ea typeface="微軟正黑體" panose="020B0604030504040204" pitchFamily="34" charset="-120"/>
              </a:rPr>
              <a:t>一面「尊嚴的人性，為了生存，</a:t>
            </a:r>
            <a:r>
              <a:rPr lang="ja-JP" altLang="en-US" b="1" i="1" dirty="0">
                <a:latin typeface="微軟正黑體" panose="020B0604030504040204" pitchFamily="34" charset="-120"/>
                <a:ea typeface="微軟正黑體" panose="020B0604030504040204" pitchFamily="34" charset="-120"/>
              </a:rPr>
              <a:t>擁有享用地上財富的天賦權利</a:t>
            </a:r>
            <a:r>
              <a:rPr lang="ja-JP" altLang="en-US" dirty="0">
                <a:latin typeface="微軟正黑體" panose="020B0604030504040204" pitchFamily="34" charset="-120"/>
                <a:ea typeface="微軟正黑體" panose="020B0604030504040204" pitchFamily="34" charset="-120"/>
              </a:rPr>
              <a:t>。與這權利相呼應的，便是應讓人人在可能範圍內擁有私產的任務。」</a:t>
            </a:r>
            <a:r>
              <a:rPr lang="en-US" altLang="ja-JP" dirty="0" smtClean="0">
                <a:latin typeface="微軟正黑體" panose="020B0604030504040204" pitchFamily="34" charset="-120"/>
                <a:ea typeface="微軟正黑體" panose="020B0604030504040204" pitchFamily="34" charset="-120"/>
              </a:rPr>
              <a:t>』 </a:t>
            </a:r>
          </a:p>
          <a:p>
            <a:pPr marL="0" lvl="0" indent="0" algn="just">
              <a:lnSpc>
                <a:spcPct val="110000"/>
              </a:lnSpc>
              <a:buNone/>
            </a:pPr>
            <a:r>
              <a:rPr lang="en-US" sz="2000" dirty="0" smtClean="0">
                <a:latin typeface="微軟正黑體" panose="020B0604030504040204" pitchFamily="34" charset="-120"/>
                <a:ea typeface="微軟正黑體" panose="020B0604030504040204" pitchFamily="34" charset="-120"/>
              </a:rPr>
              <a:t>《</a:t>
            </a:r>
            <a:r>
              <a:rPr lang="ja-JP" altLang="en-US" sz="2000" dirty="0" smtClean="0">
                <a:latin typeface="微軟正黑體" panose="020B0604030504040204" pitchFamily="34" charset="-120"/>
                <a:ea typeface="微軟正黑體" panose="020B0604030504040204" pitchFamily="34" charset="-120"/>
              </a:rPr>
              <a:t>慈母</a:t>
            </a:r>
            <a:r>
              <a:rPr lang="en-US" altLang="zh-TW" sz="2000" dirty="0" smtClean="0">
                <a:latin typeface="微軟正黑體" panose="020B0604030504040204" pitchFamily="34" charset="-120"/>
                <a:ea typeface="微軟正黑體" panose="020B0604030504040204" pitchFamily="34" charset="-120"/>
              </a:rPr>
              <a:t>》 112</a:t>
            </a:r>
            <a:r>
              <a:rPr lang="zh-TW" altLang="en-US" sz="2000" dirty="0" smtClean="0">
                <a:latin typeface="微軟正黑體" panose="020B0604030504040204" pitchFamily="34" charset="-120"/>
                <a:ea typeface="微軟正黑體" panose="020B0604030504040204" pitchFamily="34" charset="-120"/>
              </a:rPr>
              <a:t>，</a:t>
            </a:r>
            <a:r>
              <a:rPr lang="en-US" sz="2000" dirty="0" smtClean="0">
                <a:latin typeface="微軟正黑體" panose="020B0604030504040204" pitchFamily="34" charset="-120"/>
                <a:ea typeface="微軟正黑體" panose="020B0604030504040204" pitchFamily="34" charset="-120"/>
              </a:rPr>
              <a:t>115</a:t>
            </a:r>
            <a:endParaRPr lang="en-US" sz="2000"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30</a:t>
            </a:fld>
            <a:endParaRPr lang="en-US"/>
          </a:p>
        </p:txBody>
      </p:sp>
    </p:spTree>
    <p:extLst>
      <p:ext uri="{BB962C8B-B14F-4D97-AF65-F5344CB8AC3E}">
        <p14:creationId xmlns="" xmlns:p14="http://schemas.microsoft.com/office/powerpoint/2010/main" val="26082392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0"/>
          <a:lstStyle/>
          <a:p>
            <a:r>
              <a:rPr lang="ja-JP" altLang="en-US" b="1" dirty="0">
                <a:latin typeface="微軟正黑體" panose="020B0604030504040204" pitchFamily="34" charset="-120"/>
                <a:ea typeface="微軟正黑體" panose="020B0604030504040204" pitchFamily="34" charset="-120"/>
              </a:rPr>
              <a:t>為什麼人要有私產權</a:t>
            </a:r>
            <a:r>
              <a:rPr lang="ja-JP"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續</a:t>
            </a:r>
            <a:r>
              <a:rPr lang="en-US" altLang="zh-TW" b="1" dirty="0" smtClean="0">
                <a:latin typeface="微軟正黑體" panose="020B0604030504040204" pitchFamily="34" charset="-120"/>
                <a:ea typeface="微軟正黑體" panose="020B0604030504040204" pitchFamily="34" charset="-120"/>
              </a:rPr>
              <a:t>)</a:t>
            </a:r>
            <a:endParaRPr lang="en-US" dirty="0"/>
          </a:p>
        </p:txBody>
      </p:sp>
      <p:sp>
        <p:nvSpPr>
          <p:cNvPr id="3" name="Content Placeholder 2"/>
          <p:cNvSpPr txBox="1">
            <a:spLocks noGrp="1"/>
          </p:cNvSpPr>
          <p:nvPr>
            <p:ph idx="1"/>
          </p:nvPr>
        </p:nvSpPr>
        <p:spPr>
          <a:xfrm>
            <a:off x="876397" y="1689307"/>
            <a:ext cx="10363827" cy="4370530"/>
          </a:xfrm>
        </p:spPr>
        <p:txBody>
          <a:bodyPr>
            <a:normAutofit lnSpcReduction="10000"/>
          </a:bodyPr>
          <a:lstStyle/>
          <a:p>
            <a:pPr lvl="0"/>
            <a:r>
              <a:rPr lang="ja-JP" altLang="en-US" sz="3200" dirty="0">
                <a:latin typeface="微軟正黑體" panose="020B0604030504040204" pitchFamily="34" charset="-120"/>
                <a:ea typeface="微軟正黑體" panose="020B0604030504040204" pitchFamily="34" charset="-120"/>
              </a:rPr>
              <a:t>出於</a:t>
            </a:r>
            <a:r>
              <a:rPr lang="ja-JP" altLang="en-US" sz="3200" b="1" dirty="0">
                <a:solidFill>
                  <a:srgbClr val="FF0000"/>
                </a:solidFill>
                <a:latin typeface="微軟正黑體" panose="020B0604030504040204" pitchFamily="34" charset="-120"/>
                <a:ea typeface="微軟正黑體" panose="020B0604030504040204" pitchFamily="34" charset="-120"/>
              </a:rPr>
              <a:t>勞動的權利</a:t>
            </a:r>
            <a:r>
              <a:rPr lang="ja-JP" altLang="en-US" sz="3200" dirty="0">
                <a:latin typeface="微軟正黑體" panose="020B0604030504040204" pitchFamily="34" charset="-120"/>
                <a:ea typeface="微軟正黑體" panose="020B0604030504040204" pitchFamily="34" charset="-120"/>
              </a:rPr>
              <a:t>──人為維持生計，以備將來所需</a:t>
            </a:r>
            <a:endParaRPr lang="en-US" sz="3200" dirty="0">
              <a:latin typeface="微軟正黑體" panose="020B0604030504040204" pitchFamily="34" charset="-120"/>
              <a:ea typeface="微軟正黑體" panose="020B0604030504040204" pitchFamily="34" charset="-120"/>
            </a:endParaRPr>
          </a:p>
          <a:p>
            <a:pPr lvl="0"/>
            <a:r>
              <a:rPr lang="ja-JP" altLang="en-US" sz="3200" dirty="0">
                <a:latin typeface="微軟正黑體" panose="020B0604030504040204" pitchFamily="34" charset="-120"/>
                <a:ea typeface="微軟正黑體" panose="020B0604030504040204" pitchFamily="34" charset="-120"/>
              </a:rPr>
              <a:t>「因為所謂私產權，乃是</a:t>
            </a:r>
            <a:r>
              <a:rPr lang="ja-JP" altLang="en-US" sz="3200" b="1" i="1" dirty="0">
                <a:latin typeface="微軟正黑體" panose="020B0604030504040204" pitchFamily="34" charset="-120"/>
                <a:ea typeface="微軟正黑體" panose="020B0604030504040204" pitchFamily="34" charset="-120"/>
              </a:rPr>
              <a:t>出源於勞動的權利</a:t>
            </a:r>
            <a:r>
              <a:rPr lang="ja-JP" altLang="en-US" sz="3200" dirty="0">
                <a:latin typeface="微軟正黑體" panose="020B0604030504040204" pitchFamily="34" charset="-120"/>
                <a:ea typeface="微軟正黑體" panose="020B0604030504040204" pitchFamily="34" charset="-120"/>
              </a:rPr>
              <a:t>。何況私產權構成保衛人性尊嚴的有效手段，幫</a:t>
            </a:r>
            <a:r>
              <a:rPr lang="ja-JP" altLang="en-US" sz="3200" b="1" i="1" dirty="0">
                <a:latin typeface="微軟正黑體" panose="020B0604030504040204" pitchFamily="34" charset="-120"/>
                <a:ea typeface="微軟正黑體" panose="020B0604030504040204" pitchFamily="34" charset="-120"/>
              </a:rPr>
              <a:t>助人們在任何活動圈內自由履行其職責</a:t>
            </a:r>
            <a:r>
              <a:rPr lang="ja-JP" altLang="en-US" sz="3200" dirty="0">
                <a:latin typeface="微軟正黑體" panose="020B0604030504040204" pitchFamily="34" charset="-120"/>
                <a:ea typeface="微軟正黑體" panose="020B0604030504040204" pitchFamily="34" charset="-120"/>
              </a:rPr>
              <a:t>。</a:t>
            </a:r>
            <a:r>
              <a:rPr lang="ja-JP" altLang="en-US" sz="3200" dirty="0" smtClean="0">
                <a:latin typeface="微軟正黑體" panose="020B0604030504040204" pitchFamily="34" charset="-120"/>
                <a:ea typeface="微軟正黑體" panose="020B0604030504040204" pitchFamily="34" charset="-120"/>
              </a:rPr>
              <a:t>」</a:t>
            </a:r>
            <a:endParaRPr lang="en-US" sz="3200" dirty="0">
              <a:latin typeface="微軟正黑體" panose="020B0604030504040204" pitchFamily="34" charset="-120"/>
              <a:ea typeface="微軟正黑體" panose="020B0604030504040204" pitchFamily="34" charset="-120"/>
            </a:endParaRPr>
          </a:p>
          <a:p>
            <a:pPr marL="0" lvl="0" indent="0">
              <a:buNone/>
            </a:pPr>
            <a:endParaRPr lang="en-US" sz="3200" dirty="0">
              <a:latin typeface="微軟正黑體" panose="020B0604030504040204" pitchFamily="34" charset="-120"/>
              <a:ea typeface="微軟正黑體" panose="020B0604030504040204" pitchFamily="34" charset="-120"/>
            </a:endParaRPr>
          </a:p>
          <a:p>
            <a:pPr lvl="0" algn="just"/>
            <a:r>
              <a:rPr lang="ja-JP" altLang="en-US" sz="3200" dirty="0">
                <a:latin typeface="微軟正黑體" panose="020B0604030504040204" pitchFamily="34" charset="-120"/>
                <a:ea typeface="微軟正黑體" panose="020B0604030504040204" pitchFamily="34" charset="-120"/>
              </a:rPr>
              <a:t>有利於</a:t>
            </a:r>
            <a:r>
              <a:rPr lang="ja-JP" altLang="en-US" sz="3200" b="1" dirty="0">
                <a:solidFill>
                  <a:srgbClr val="FF0000"/>
                </a:solidFill>
                <a:latin typeface="微軟正黑體" panose="020B0604030504040204" pitchFamily="34" charset="-120"/>
                <a:ea typeface="微軟正黑體" panose="020B0604030504040204" pitchFamily="34" charset="-120"/>
              </a:rPr>
              <a:t>家庭團結</a:t>
            </a:r>
            <a:r>
              <a:rPr lang="ja-JP" altLang="en-US" sz="3200" dirty="0">
                <a:latin typeface="微軟正黑體" panose="020B0604030504040204" pitchFamily="34" charset="-120"/>
                <a:ea typeface="微軟正黑體" panose="020B0604030504040204" pitchFamily="34" charset="-120"/>
              </a:rPr>
              <a:t>及</a:t>
            </a:r>
            <a:r>
              <a:rPr lang="ja-JP" altLang="en-US" sz="3200" b="1" dirty="0">
                <a:solidFill>
                  <a:srgbClr val="FF0000"/>
                </a:solidFill>
                <a:latin typeface="微軟正黑體" panose="020B0604030504040204" pitchFamily="34" charset="-120"/>
                <a:ea typeface="微軟正黑體" panose="020B0604030504040204" pitchFamily="34" charset="-120"/>
              </a:rPr>
              <a:t>穩定國家</a:t>
            </a:r>
            <a:r>
              <a:rPr lang="ja-JP" altLang="en-US" sz="3200" dirty="0">
                <a:latin typeface="微軟正黑體" panose="020B0604030504040204" pitchFamily="34" charset="-120"/>
                <a:ea typeface="微軟正黑體" panose="020B0604030504040204" pitchFamily="34" charset="-120"/>
              </a:rPr>
              <a:t>的治安與繁榮</a:t>
            </a:r>
          </a:p>
          <a:p>
            <a:pPr lvl="0" algn="just"/>
            <a:r>
              <a:rPr lang="ja-JP" altLang="en-US" sz="3200" dirty="0">
                <a:latin typeface="微軟正黑體" panose="020B0604030504040204" pitchFamily="34" charset="-120"/>
                <a:ea typeface="微軟正黑體" panose="020B0604030504040204" pitchFamily="34" charset="-120"/>
              </a:rPr>
              <a:t>「最後，私產權</a:t>
            </a:r>
            <a:r>
              <a:rPr lang="ja-JP" altLang="en-US" sz="3200" b="1" i="1" dirty="0">
                <a:latin typeface="微軟正黑體" panose="020B0604030504040204" pitchFamily="34" charset="-120"/>
                <a:ea typeface="微軟正黑體" panose="020B0604030504040204" pitchFamily="34" charset="-120"/>
              </a:rPr>
              <a:t>鞏固家庭的團結與安全</a:t>
            </a:r>
            <a:r>
              <a:rPr lang="ja-JP" altLang="en-US" sz="3200" dirty="0">
                <a:latin typeface="微軟正黑體" panose="020B0604030504040204" pitchFamily="34" charset="-120"/>
                <a:ea typeface="微軟正黑體" panose="020B0604030504040204" pitchFamily="34" charset="-120"/>
              </a:rPr>
              <a:t>，這對國家治安和繁榮不無裨益。</a:t>
            </a:r>
            <a:r>
              <a:rPr lang="ja-JP" altLang="en-US" sz="3200" dirty="0" smtClean="0">
                <a:latin typeface="微軟正黑體" panose="020B0604030504040204" pitchFamily="34" charset="-120"/>
                <a:ea typeface="微軟正黑體" panose="020B0604030504040204" pitchFamily="34" charset="-120"/>
              </a:rPr>
              <a:t>」</a:t>
            </a:r>
            <a:endParaRPr lang="en-US" altLang="ja-JP" sz="3200" dirty="0">
              <a:latin typeface="微軟正黑體" panose="020B0604030504040204" pitchFamily="34" charset="-120"/>
              <a:ea typeface="微軟正黑體" panose="020B0604030504040204" pitchFamily="34" charset="-120"/>
            </a:endParaRPr>
          </a:p>
          <a:p>
            <a:pPr marL="0" lvl="0" indent="0" algn="just">
              <a:buNone/>
            </a:pPr>
            <a:r>
              <a:rPr lang="en-US" sz="2000" dirty="0" smtClean="0">
                <a:latin typeface="微軟正黑體" panose="020B0604030504040204" pitchFamily="34" charset="-120"/>
                <a:ea typeface="微軟正黑體" panose="020B0604030504040204" pitchFamily="34" charset="-120"/>
              </a:rPr>
              <a:t>《</a:t>
            </a:r>
            <a:r>
              <a:rPr lang="ja-JP" altLang="en-US" sz="2000" dirty="0" smtClean="0">
                <a:latin typeface="微軟正黑體" panose="020B0604030504040204" pitchFamily="34" charset="-120"/>
                <a:ea typeface="微軟正黑體" panose="020B0604030504040204" pitchFamily="34" charset="-120"/>
              </a:rPr>
              <a:t>慈母</a:t>
            </a:r>
            <a:r>
              <a:rPr lang="en-US" altLang="zh-TW" sz="2000" dirty="0" smtClean="0">
                <a:latin typeface="微軟正黑體" panose="020B0604030504040204" pitchFamily="34" charset="-120"/>
                <a:ea typeface="微軟正黑體" panose="020B0604030504040204" pitchFamily="34" charset="-120"/>
              </a:rPr>
              <a:t>》</a:t>
            </a:r>
            <a:r>
              <a:rPr lang="en-US" sz="2000" dirty="0" smtClean="0">
                <a:latin typeface="微軟正黑體" panose="020B0604030504040204" pitchFamily="34" charset="-120"/>
                <a:ea typeface="微軟正黑體" panose="020B0604030504040204" pitchFamily="34" charset="-120"/>
              </a:rPr>
              <a:t>113</a:t>
            </a:r>
            <a:endParaRPr lang="en-US" sz="2000"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31</a:t>
            </a:fld>
            <a:endParaRPr lang="en-US"/>
          </a:p>
        </p:txBody>
      </p:sp>
    </p:spTree>
    <p:extLst>
      <p:ext uri="{BB962C8B-B14F-4D97-AF65-F5344CB8AC3E}">
        <p14:creationId xmlns="" xmlns:p14="http://schemas.microsoft.com/office/powerpoint/2010/main" val="42052241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0">
            <a:normAutofit/>
          </a:bodyPr>
          <a:lstStyle/>
          <a:p>
            <a:r>
              <a:rPr lang="ja-JP" altLang="en-US" b="1" dirty="0">
                <a:latin typeface="微軟正黑體" panose="020B0604030504040204" pitchFamily="34" charset="-120"/>
                <a:ea typeface="微軟正黑體" panose="020B0604030504040204" pitchFamily="34" charset="-120"/>
              </a:rPr>
              <a:t>強調私產權應有的特性</a:t>
            </a:r>
            <a:endParaRPr lang="en-US" b="1" dirty="0">
              <a:latin typeface="微軟正黑體" panose="020B0604030504040204" pitchFamily="34" charset="-120"/>
              <a:ea typeface="微軟正黑體" panose="020B0604030504040204" pitchFamily="34" charset="-120"/>
            </a:endParaRPr>
          </a:p>
        </p:txBody>
      </p:sp>
      <p:sp>
        <p:nvSpPr>
          <p:cNvPr id="3" name="Content Placeholder 2"/>
          <p:cNvSpPr txBox="1">
            <a:spLocks noGrp="1"/>
          </p:cNvSpPr>
          <p:nvPr>
            <p:ph idx="1"/>
          </p:nvPr>
        </p:nvSpPr>
        <p:spPr>
          <a:xfrm>
            <a:off x="914400" y="1535432"/>
            <a:ext cx="10388416" cy="5063488"/>
          </a:xfrm>
        </p:spPr>
        <p:txBody>
          <a:bodyPr>
            <a:noAutofit/>
          </a:bodyPr>
          <a:lstStyle/>
          <a:p>
            <a:pPr lvl="0">
              <a:lnSpc>
                <a:spcPct val="110000"/>
              </a:lnSpc>
            </a:pPr>
            <a:r>
              <a:rPr lang="ja-JP" altLang="en-US" sz="3200" b="1" dirty="0">
                <a:solidFill>
                  <a:srgbClr val="FF0000"/>
                </a:solidFill>
                <a:latin typeface="微軟正黑體" panose="020B0604030504040204" pitchFamily="34" charset="-120"/>
                <a:ea typeface="微軟正黑體" panose="020B0604030504040204" pitchFamily="34" charset="-120"/>
              </a:rPr>
              <a:t>永久性</a:t>
            </a:r>
          </a:p>
          <a:p>
            <a:pPr lvl="0">
              <a:lnSpc>
                <a:spcPct val="110000"/>
              </a:lnSpc>
            </a:pPr>
            <a:r>
              <a:rPr lang="ja-JP" altLang="en-US" sz="2400" dirty="0">
                <a:latin typeface="微軟正黑體" panose="020B0604030504040204" pitchFamily="34" charset="-120"/>
                <a:ea typeface="微軟正黑體" panose="020B0604030504040204" pitchFamily="34" charset="-120"/>
              </a:rPr>
              <a:t>「</a:t>
            </a:r>
            <a:r>
              <a:rPr lang="en-US" sz="2400" dirty="0">
                <a:latin typeface="微軟正黑體" panose="020B0604030504040204" pitchFamily="34" charset="-120"/>
                <a:ea typeface="微軟正黑體" panose="020B0604030504040204" pitchFamily="34" charset="-120"/>
              </a:rPr>
              <a:t>......</a:t>
            </a:r>
            <a:r>
              <a:rPr lang="ja-JP" altLang="en-US" sz="2400" b="1" i="1" dirty="0">
                <a:latin typeface="微軟正黑體" panose="020B0604030504040204" pitchFamily="34" charset="-120"/>
                <a:ea typeface="微軟正黑體" panose="020B0604030504040204" pitchFamily="34" charset="-120"/>
              </a:rPr>
              <a:t>私產權，和擁有可以產生其他物資的財產所有權，是永久有效</a:t>
            </a:r>
            <a:r>
              <a:rPr lang="ja-JP" altLang="en-US" sz="2400" dirty="0">
                <a:latin typeface="微軟正黑體" panose="020B0604030504040204" pitchFamily="34" charset="-120"/>
                <a:ea typeface="微軟正黑體" panose="020B0604030504040204" pitchFamily="34" charset="-120"/>
              </a:rPr>
              <a:t>的。因為這權利蘊含於本性內。本性告訴我們，</a:t>
            </a:r>
            <a:r>
              <a:rPr lang="ja-JP" altLang="en-US" sz="2400" b="1" dirty="0">
                <a:latin typeface="微軟正黑體" panose="020B0604030504040204" pitchFamily="34" charset="-120"/>
                <a:ea typeface="微軟正黑體" panose="020B0604030504040204" pitchFamily="34" charset="-120"/>
              </a:rPr>
              <a:t>私人先國家而存在。」</a:t>
            </a:r>
            <a:r>
              <a:rPr lang="en-US" sz="2400" dirty="0">
                <a:latin typeface="微軟正黑體" panose="020B0604030504040204" pitchFamily="34" charset="-120"/>
                <a:ea typeface="微軟正黑體" panose="020B0604030504040204" pitchFamily="34" charset="-120"/>
              </a:rPr>
              <a:t> </a:t>
            </a:r>
            <a:endParaRPr lang="en-US" sz="2400" dirty="0" smtClean="0">
              <a:latin typeface="微軟正黑體" panose="020B0604030504040204" pitchFamily="34" charset="-120"/>
              <a:ea typeface="微軟正黑體" panose="020B0604030504040204" pitchFamily="34" charset="-120"/>
            </a:endParaRPr>
          </a:p>
          <a:p>
            <a:pPr lvl="0">
              <a:lnSpc>
                <a:spcPct val="110000"/>
              </a:lnSpc>
            </a:pPr>
            <a:r>
              <a:rPr lang="ja-JP" altLang="en-US" sz="3200" b="1" dirty="0" smtClean="0">
                <a:solidFill>
                  <a:srgbClr val="FF0000"/>
                </a:solidFill>
                <a:latin typeface="微軟正黑體" panose="020B0604030504040204" pitchFamily="34" charset="-120"/>
                <a:ea typeface="微軟正黑體" panose="020B0604030504040204" pitchFamily="34" charset="-120"/>
              </a:rPr>
              <a:t>社會性</a:t>
            </a:r>
            <a:endParaRPr lang="ja-JP" altLang="en-US" sz="3200" b="1" dirty="0">
              <a:solidFill>
                <a:srgbClr val="FF0000"/>
              </a:solidFill>
              <a:latin typeface="微軟正黑體" panose="020B0604030504040204" pitchFamily="34" charset="-120"/>
              <a:ea typeface="微軟正黑體" panose="020B0604030504040204" pitchFamily="34" charset="-120"/>
            </a:endParaRPr>
          </a:p>
          <a:p>
            <a:pPr lvl="0">
              <a:lnSpc>
                <a:spcPct val="110000"/>
              </a:lnSpc>
            </a:pPr>
            <a:r>
              <a:rPr lang="ja-JP" altLang="en-US" sz="2400" dirty="0">
                <a:latin typeface="微軟正黑體" panose="020B0604030504040204" pitchFamily="34" charset="-120"/>
                <a:ea typeface="微軟正黑體" panose="020B0604030504040204" pitchFamily="34" charset="-120"/>
              </a:rPr>
              <a:t>「</a:t>
            </a:r>
            <a:r>
              <a:rPr lang="ja-JP" altLang="en-US" sz="2400" b="1" i="1" dirty="0">
                <a:latin typeface="微軟正黑體" panose="020B0604030504040204" pitchFamily="34" charset="-120"/>
                <a:ea typeface="微軟正黑體" panose="020B0604030504040204" pitchFamily="34" charset="-120"/>
              </a:rPr>
              <a:t>私產權內存在著社會性責任</a:t>
            </a:r>
            <a:r>
              <a:rPr lang="ja-JP" altLang="en-US" sz="2400" dirty="0">
                <a:latin typeface="微軟正黑體" panose="020B0604030504040204" pitchFamily="34" charset="-120"/>
                <a:ea typeface="微軟正黑體" panose="020B0604030504040204" pitchFamily="34" charset="-120"/>
              </a:rPr>
              <a:t>。這點出乎造物主的旨意。祂創造了萬物原是要整個人類，用以合理地度其暫生。」 </a:t>
            </a:r>
            <a:endParaRPr lang="en-US" altLang="ja-JP" sz="2400" dirty="0" smtClean="0">
              <a:latin typeface="微軟正黑體" panose="020B0604030504040204" pitchFamily="34" charset="-120"/>
              <a:ea typeface="微軟正黑體" panose="020B0604030504040204" pitchFamily="34" charset="-120"/>
            </a:endParaRPr>
          </a:p>
          <a:p>
            <a:pPr lvl="0">
              <a:lnSpc>
                <a:spcPct val="110000"/>
              </a:lnSpc>
            </a:pPr>
            <a:r>
              <a:rPr lang="ja-JP" altLang="en-US" sz="3200" b="1" dirty="0" smtClean="0">
                <a:solidFill>
                  <a:srgbClr val="FF0000"/>
                </a:solidFill>
                <a:latin typeface="微軟正黑體" panose="020B0604030504040204" pitchFamily="34" charset="-120"/>
                <a:ea typeface="微軟正黑體" panose="020B0604030504040204" pitchFamily="34" charset="-120"/>
              </a:rPr>
              <a:t>普遍性</a:t>
            </a:r>
            <a:endParaRPr lang="ja-JP" altLang="en-US" sz="3200" b="1" dirty="0">
              <a:solidFill>
                <a:srgbClr val="FF0000"/>
              </a:solidFill>
              <a:latin typeface="微軟正黑體" panose="020B0604030504040204" pitchFamily="34" charset="-120"/>
              <a:ea typeface="微軟正黑體" panose="020B0604030504040204" pitchFamily="34" charset="-120"/>
            </a:endParaRPr>
          </a:p>
          <a:p>
            <a:pPr lvl="0" algn="just">
              <a:lnSpc>
                <a:spcPct val="110000"/>
              </a:lnSpc>
            </a:pPr>
            <a:r>
              <a:rPr lang="ja-JP" altLang="en-US" sz="2400" dirty="0">
                <a:latin typeface="微軟正黑體" panose="020B0604030504040204" pitchFamily="34" charset="-120"/>
                <a:ea typeface="微軟正黑體" panose="020B0604030504040204" pitchFamily="34" charset="-120"/>
              </a:rPr>
              <a:t>「</a:t>
            </a:r>
            <a:r>
              <a:rPr lang="ja-JP" altLang="en-US" sz="2400" b="1" i="1" dirty="0">
                <a:latin typeface="微軟正黑體" panose="020B0604030504040204" pitchFamily="34" charset="-120"/>
                <a:ea typeface="微軟正黑體" panose="020B0604030504040204" pitchFamily="34" charset="-120"/>
              </a:rPr>
              <a:t>私產權應普遍化</a:t>
            </a:r>
            <a:r>
              <a:rPr lang="en-US" sz="2400" dirty="0">
                <a:latin typeface="微軟正黑體" panose="020B0604030504040204" pitchFamily="34" charset="-120"/>
                <a:ea typeface="微軟正黑體" panose="020B0604030504040204" pitchFamily="34" charset="-120"/>
              </a:rPr>
              <a:t>......</a:t>
            </a:r>
            <a:r>
              <a:rPr lang="ja-JP" altLang="en-US" sz="2400" dirty="0">
                <a:latin typeface="微軟正黑體" panose="020B0604030504040204" pitchFamily="34" charset="-120"/>
                <a:ea typeface="微軟正黑體" panose="020B0604030504040204" pitchFamily="34" charset="-120"/>
              </a:rPr>
              <a:t>政府如能謹慎運用各種實驗有效的技術，則不難調整社經制度，使人民更容易而更普遍地獲得私產</a:t>
            </a:r>
            <a:r>
              <a:rPr lang="en-US" sz="2400" dirty="0">
                <a:latin typeface="微軟正黑體" panose="020B0604030504040204" pitchFamily="34" charset="-120"/>
                <a:ea typeface="微軟正黑體" panose="020B0604030504040204" pitchFamily="34" charset="-120"/>
              </a:rPr>
              <a:t>......</a:t>
            </a:r>
            <a:r>
              <a:rPr lang="ja-JP" altLang="en-US" sz="2400" dirty="0">
                <a:latin typeface="微軟正黑體" panose="020B0604030504040204" pitchFamily="34" charset="-120"/>
                <a:ea typeface="微軟正黑體" panose="020B0604030504040204" pitchFamily="34" charset="-120"/>
              </a:rPr>
              <a:t>」 </a:t>
            </a:r>
            <a:endParaRPr lang="en-US" altLang="ja-JP" sz="2400" dirty="0" smtClean="0">
              <a:latin typeface="微軟正黑體" panose="020B0604030504040204" pitchFamily="34" charset="-120"/>
              <a:ea typeface="微軟正黑體" panose="020B0604030504040204" pitchFamily="34" charset="-120"/>
            </a:endParaRPr>
          </a:p>
          <a:p>
            <a:pPr marL="0" lvl="0" indent="0" algn="just">
              <a:lnSpc>
                <a:spcPct val="110000"/>
              </a:lnSpc>
              <a:buNone/>
            </a:pPr>
            <a:r>
              <a:rPr lang="en-US" altLang="ja-JP" sz="2000" dirty="0" smtClean="0">
                <a:latin typeface="微軟正黑體" panose="020B0604030504040204" pitchFamily="34" charset="-120"/>
                <a:ea typeface="微軟正黑體" panose="020B0604030504040204" pitchFamily="34" charset="-120"/>
              </a:rPr>
              <a:t>《</a:t>
            </a:r>
            <a:r>
              <a:rPr lang="ja-JP" altLang="en-US" sz="2000" dirty="0" smtClean="0">
                <a:latin typeface="微軟正黑體" panose="020B0604030504040204" pitchFamily="34" charset="-120"/>
                <a:ea typeface="微軟正黑體" panose="020B0604030504040204" pitchFamily="34" charset="-120"/>
              </a:rPr>
              <a:t>慈母</a:t>
            </a:r>
            <a:r>
              <a:rPr lang="en-US" altLang="ja-JP"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110</a:t>
            </a:r>
            <a:r>
              <a:rPr lang="zh-TW" altLang="en-US" sz="2000" dirty="0" smtClean="0">
                <a:latin typeface="微軟正黑體" panose="020B0604030504040204" pitchFamily="34" charset="-120"/>
                <a:ea typeface="微軟正黑體" panose="020B0604030504040204" pitchFamily="34" charset="-120"/>
              </a:rPr>
              <a:t>，</a:t>
            </a:r>
            <a:r>
              <a:rPr lang="en-US" sz="2000" dirty="0" smtClean="0">
                <a:latin typeface="微軟正黑體" panose="020B0604030504040204" pitchFamily="34" charset="-120"/>
                <a:ea typeface="微軟正黑體" panose="020B0604030504040204" pitchFamily="34" charset="-120"/>
              </a:rPr>
              <a:t>116</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120</a:t>
            </a:r>
            <a:endParaRPr lang="en-US" sz="2000"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32</a:t>
            </a:fld>
            <a:endParaRPr lang="en-US"/>
          </a:p>
        </p:txBody>
      </p:sp>
    </p:spTree>
    <p:extLst>
      <p:ext uri="{BB962C8B-B14F-4D97-AF65-F5344CB8AC3E}">
        <p14:creationId xmlns="" xmlns:p14="http://schemas.microsoft.com/office/powerpoint/2010/main" val="31698191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838200" y="455560"/>
            <a:ext cx="10515600" cy="1325563"/>
          </a:xfrm>
        </p:spPr>
        <p:txBody>
          <a:bodyPr>
            <a:normAutofit/>
          </a:bodyPr>
          <a:lstStyle/>
          <a:p>
            <a:r>
              <a:rPr lang="zh-TW" altLang="en-US" b="1" dirty="0" smtClean="0">
                <a:latin typeface="微軟正黑體" panose="020B0604030504040204" pitchFamily="34" charset="-120"/>
                <a:ea typeface="微軟正黑體" panose="020B0604030504040204" pitchFamily="34" charset="-120"/>
              </a:rPr>
              <a:t>私產權的永久性</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lvl="0"/>
            <a:r>
              <a:rPr lang="ja-JP" altLang="en-US" dirty="0" smtClean="0">
                <a:latin typeface="微軟正黑體" panose="020B0604030504040204" pitchFamily="34" charset="-120"/>
                <a:ea typeface="微軟正黑體" panose="020B0604030504040204" pitchFamily="34" charset="-120"/>
              </a:rPr>
              <a:t>「</a:t>
            </a:r>
            <a:r>
              <a:rPr lang="en-US" dirty="0" smtClean="0">
                <a:latin typeface="微軟正黑體" panose="020B0604030504040204" pitchFamily="34" charset="-120"/>
                <a:ea typeface="微軟正黑體" panose="020B0604030504040204" pitchFamily="34" charset="-120"/>
              </a:rPr>
              <a:t>......</a:t>
            </a:r>
            <a:r>
              <a:rPr lang="ja-JP" altLang="en-US" b="1" i="1" dirty="0" smtClean="0">
                <a:latin typeface="微軟正黑體" panose="020B0604030504040204" pitchFamily="34" charset="-120"/>
                <a:ea typeface="微軟正黑體" panose="020B0604030504040204" pitchFamily="34" charset="-120"/>
              </a:rPr>
              <a:t>私產權，和擁有可以產生其他物資的財產所有權，是永久有效</a:t>
            </a:r>
            <a:r>
              <a:rPr lang="ja-JP" altLang="en-US" dirty="0" smtClean="0">
                <a:latin typeface="微軟正黑體" panose="020B0604030504040204" pitchFamily="34" charset="-120"/>
                <a:ea typeface="微軟正黑體" panose="020B0604030504040204" pitchFamily="34" charset="-120"/>
              </a:rPr>
              <a:t>的。因為這權利蘊含於本性內。本性告訴我們，</a:t>
            </a:r>
            <a:r>
              <a:rPr lang="ja-JP" altLang="en-US" b="1" dirty="0" smtClean="0">
                <a:latin typeface="微軟正黑體" panose="020B0604030504040204" pitchFamily="34" charset="-120"/>
                <a:ea typeface="微軟正黑體" panose="020B0604030504040204" pitchFamily="34" charset="-120"/>
              </a:rPr>
              <a:t>私人先國家而存在</a:t>
            </a:r>
            <a:r>
              <a:rPr lang="ja-JP" altLang="en-US" dirty="0" smtClean="0">
                <a:latin typeface="微軟正黑體" panose="020B0604030504040204" pitchFamily="34" charset="-120"/>
                <a:ea typeface="微軟正黑體" panose="020B0604030504040204" pitchFamily="34" charset="-120"/>
              </a:rPr>
              <a:t>，國家應指向私人猶如指向其宗旨。除非人人能自由選擇並使用為實行其權利所必需的事物，則私人在經濟上自由活動的權利，將不復為人所承認。經驗和歷史指出：如果政府連私產權亦不承認，則私人自由，連在基本事件上，也必受到剝奪或完全消滅。由此可知，</a:t>
            </a:r>
            <a:r>
              <a:rPr lang="ja-JP" altLang="en-US" b="1" i="1" dirty="0" smtClean="0">
                <a:latin typeface="微軟正黑體" panose="020B0604030504040204" pitchFamily="34" charset="-120"/>
                <a:ea typeface="微軟正黑體" panose="020B0604030504040204" pitchFamily="34" charset="-120"/>
              </a:rPr>
              <a:t>自由的保障和鼓勵，便是私產權</a:t>
            </a:r>
            <a:r>
              <a:rPr lang="ja-JP" altLang="en-US"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a:t>
            </a:r>
            <a:r>
              <a:rPr lang="ja-JP" altLang="en-US" sz="2000" dirty="0" smtClean="0">
                <a:latin typeface="微軟正黑體" panose="020B0604030504040204" pitchFamily="34" charset="-120"/>
                <a:ea typeface="微軟正黑體" panose="020B0604030504040204" pitchFamily="34" charset="-120"/>
              </a:rPr>
              <a:t>慈</a:t>
            </a:r>
            <a:r>
              <a:rPr lang="zh-TW" altLang="en-US" sz="2000" dirty="0" smtClean="0">
                <a:latin typeface="微軟正黑體" panose="020B0604030504040204" pitchFamily="34" charset="-120"/>
                <a:ea typeface="微軟正黑體" panose="020B0604030504040204" pitchFamily="34" charset="-120"/>
              </a:rPr>
              <a:t>母</a:t>
            </a:r>
            <a:r>
              <a:rPr lang="en-US" altLang="zh-TW" sz="2000" dirty="0" smtClean="0">
                <a:latin typeface="微軟正黑體" panose="020B0604030504040204" pitchFamily="34" charset="-120"/>
                <a:ea typeface="微軟正黑體" panose="020B0604030504040204" pitchFamily="34" charset="-120"/>
              </a:rPr>
              <a:t>》</a:t>
            </a:r>
            <a:r>
              <a:rPr lang="en-US" sz="2000" dirty="0" smtClean="0">
                <a:latin typeface="微軟正黑體" panose="020B0604030504040204" pitchFamily="34" charset="-120"/>
                <a:ea typeface="微軟正黑體" panose="020B0604030504040204" pitchFamily="34" charset="-120"/>
              </a:rPr>
              <a:t>110</a:t>
            </a:r>
            <a:endParaRPr lang="en-US" sz="1800" dirty="0" smtClean="0">
              <a:latin typeface="微軟正黑體" panose="020B0604030504040204" pitchFamily="34" charset="-120"/>
              <a:ea typeface="微軟正黑體" panose="020B0604030504040204" pitchFamily="34" charset="-120"/>
            </a:endParaRPr>
          </a:p>
          <a:p>
            <a:endParaRPr lang="zh-TW" altLang="en-US" dirty="0"/>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0">
            <a:normAutofit/>
          </a:bodyPr>
          <a:lstStyle/>
          <a:p>
            <a:r>
              <a:rPr lang="ja-JP" altLang="en-US" b="1" dirty="0">
                <a:latin typeface="微軟正黑體" panose="020B0604030504040204" pitchFamily="34" charset="-120"/>
                <a:ea typeface="微軟正黑體" panose="020B0604030504040204" pitchFamily="34" charset="-120"/>
              </a:rPr>
              <a:t>私產權的社會性責任</a:t>
            </a:r>
            <a:endParaRPr lang="en-US" b="1" dirty="0">
              <a:latin typeface="微軟正黑體" panose="020B0604030504040204" pitchFamily="34" charset="-120"/>
              <a:ea typeface="微軟正黑體" panose="020B0604030504040204" pitchFamily="34" charset="-120"/>
            </a:endParaRPr>
          </a:p>
        </p:txBody>
      </p:sp>
      <p:sp>
        <p:nvSpPr>
          <p:cNvPr id="3" name="Content Placeholder 2"/>
          <p:cNvSpPr txBox="1">
            <a:spLocks noGrp="1"/>
          </p:cNvSpPr>
          <p:nvPr>
            <p:ph idx="1"/>
          </p:nvPr>
        </p:nvSpPr>
        <p:spPr>
          <a:xfrm>
            <a:off x="885925" y="1584960"/>
            <a:ext cx="10363827" cy="4495799"/>
          </a:xfrm>
        </p:spPr>
        <p:txBody>
          <a:bodyPr>
            <a:noAutofit/>
          </a:bodyPr>
          <a:lstStyle/>
          <a:p>
            <a:pPr lvl="0" algn="just"/>
            <a:r>
              <a:rPr lang="en-US" altLang="ja-JP" sz="3200" dirty="0" smtClean="0">
                <a:latin typeface="微軟正黑體" panose="020B0604030504040204" pitchFamily="34" charset="-120"/>
                <a:ea typeface="微軟正黑體" panose="020B0604030504040204" pitchFamily="34" charset="-120"/>
              </a:rPr>
              <a:t>『</a:t>
            </a:r>
            <a:r>
              <a:rPr lang="ja-JP" altLang="en-US" sz="3200" b="1" i="1" dirty="0" smtClean="0">
                <a:latin typeface="微軟正黑體" panose="020B0604030504040204" pitchFamily="34" charset="-120"/>
                <a:ea typeface="微軟正黑體" panose="020B0604030504040204" pitchFamily="34" charset="-120"/>
              </a:rPr>
              <a:t>私產</a:t>
            </a:r>
            <a:r>
              <a:rPr lang="ja-JP" altLang="en-US" sz="3200" b="1" i="1" dirty="0">
                <a:latin typeface="微軟正黑體" panose="020B0604030504040204" pitchFamily="34" charset="-120"/>
                <a:ea typeface="微軟正黑體" panose="020B0604030504040204" pitchFamily="34" charset="-120"/>
              </a:rPr>
              <a:t>權內存在著社會性責任</a:t>
            </a:r>
            <a:r>
              <a:rPr lang="ja-JP" altLang="en-US" sz="3200" dirty="0">
                <a:latin typeface="微軟正黑體" panose="020B0604030504040204" pitchFamily="34" charset="-120"/>
                <a:ea typeface="微軟正黑體" panose="020B0604030504040204" pitchFamily="34" charset="-120"/>
              </a:rPr>
              <a:t>。這點出乎造物主的旨意。祂創造了萬物原是要整個人類，用以合理地度其</a:t>
            </a:r>
            <a:r>
              <a:rPr lang="ja-JP" altLang="en-US" sz="3200" dirty="0" smtClean="0">
                <a:latin typeface="微軟正黑體" panose="020B0604030504040204" pitchFamily="34" charset="-120"/>
                <a:ea typeface="微軟正黑體" panose="020B0604030504040204" pitchFamily="34" charset="-120"/>
              </a:rPr>
              <a:t>暫生</a:t>
            </a:r>
            <a:r>
              <a:rPr lang="en-US" sz="3200" dirty="0" smtClean="0">
                <a:latin typeface="微軟正黑體" panose="020B0604030504040204" pitchFamily="34" charset="-120"/>
                <a:ea typeface="微軟正黑體" panose="020B0604030504040204" pitchFamily="34" charset="-120"/>
              </a:rPr>
              <a:t>...... </a:t>
            </a:r>
            <a:r>
              <a:rPr lang="zh-TW" altLang="en-US" sz="3200" dirty="0" smtClean="0">
                <a:latin typeface="微軟正黑體" panose="020B0604030504040204" pitchFamily="34" charset="-120"/>
                <a:ea typeface="微軟正黑體" panose="020B0604030504040204" pitchFamily="34" charset="-120"/>
              </a:rPr>
              <a:t>「</a:t>
            </a:r>
            <a:r>
              <a:rPr lang="en-US" sz="3200" dirty="0" err="1" smtClean="0">
                <a:latin typeface="微軟正黑體" panose="020B0604030504040204" pitchFamily="34" charset="-120"/>
                <a:ea typeface="微軟正黑體" panose="020B0604030504040204" pitchFamily="34" charset="-120"/>
              </a:rPr>
              <a:t>任何人接受了天主賜與的豐厚恩惠</a:t>
            </a:r>
            <a:r>
              <a:rPr lang="en-US" sz="3200" dirty="0" err="1">
                <a:latin typeface="微軟正黑體" panose="020B0604030504040204" pitchFamily="34" charset="-120"/>
                <a:ea typeface="微軟正黑體" panose="020B0604030504040204" pitchFamily="34" charset="-120"/>
              </a:rPr>
              <a:t>，無論是肉體方面或身外的，也無論是精神方面的，他們接受的目的，該是為了成全自己，同時替天行道</a:t>
            </a:r>
            <a:r>
              <a:rPr lang="ja-JP" altLang="en-US" sz="3200" b="1" i="1" dirty="0">
                <a:latin typeface="微軟正黑體" panose="020B0604030504040204" pitchFamily="34" charset="-120"/>
                <a:ea typeface="微軟正黑體" panose="020B0604030504040204" pitchFamily="34" charset="-120"/>
              </a:rPr>
              <a:t>，利用這些恩典來加惠於人</a:t>
            </a:r>
            <a:r>
              <a:rPr lang="ja-JP" altLang="en-US" sz="3200" dirty="0">
                <a:latin typeface="微軟正黑體" panose="020B0604030504040204" pitchFamily="34" charset="-120"/>
                <a:ea typeface="微軟正黑體" panose="020B0604030504040204" pitchFamily="34" charset="-120"/>
              </a:rPr>
              <a:t>；所以懷著才能，切勿緘默；握有財富，慎勿吝於慈善施捨；技有專長，當思盡量利用，並與他人分享其利。</a:t>
            </a:r>
            <a:r>
              <a:rPr lang="ja-JP" altLang="en-US" sz="32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a:t>
            </a:r>
            <a:r>
              <a:rPr lang="ja-JP" altLang="en-US" sz="2000" dirty="0" smtClean="0">
                <a:latin typeface="微軟正黑體" panose="020B0604030504040204" pitchFamily="34" charset="-120"/>
                <a:ea typeface="微軟正黑體" panose="020B0604030504040204" pitchFamily="34" charset="-120"/>
              </a:rPr>
              <a:t>新事</a:t>
            </a:r>
            <a:r>
              <a:rPr lang="en-US" altLang="zh-TW" sz="2000" dirty="0">
                <a:latin typeface="微軟正黑體" panose="020B0604030504040204" pitchFamily="34" charset="-120"/>
                <a:ea typeface="微軟正黑體" panose="020B0604030504040204" pitchFamily="34" charset="-120"/>
              </a:rPr>
              <a:t>》</a:t>
            </a:r>
            <a:r>
              <a:rPr lang="en-US" sz="2000" dirty="0" smtClean="0">
                <a:latin typeface="微軟正黑體" panose="020B0604030504040204" pitchFamily="34" charset="-120"/>
                <a:ea typeface="微軟正黑體" panose="020B0604030504040204" pitchFamily="34" charset="-120"/>
              </a:rPr>
              <a:t>22</a:t>
            </a:r>
            <a:r>
              <a:rPr lang="en-US" altLang="ja-JP" sz="3200" dirty="0" smtClean="0">
                <a:latin typeface="微軟正黑體" panose="020B0604030504040204" pitchFamily="34" charset="-120"/>
                <a:ea typeface="微軟正黑體" panose="020B0604030504040204" pitchFamily="34" charset="-120"/>
              </a:rPr>
              <a:t>』</a:t>
            </a:r>
            <a:r>
              <a:rPr lang="en-US" altLang="ja-JP" sz="3200" dirty="0">
                <a:latin typeface="微軟正黑體" panose="020B0604030504040204" pitchFamily="34" charset="-120"/>
                <a:ea typeface="微軟正黑體" panose="020B0604030504040204" pitchFamily="34" charset="-120"/>
              </a:rPr>
              <a:t> </a:t>
            </a:r>
            <a:r>
              <a:rPr lang="en-US" sz="2000" dirty="0" smtClean="0">
                <a:latin typeface="微軟正黑體" panose="020B0604030504040204" pitchFamily="34" charset="-120"/>
                <a:ea typeface="微軟正黑體" panose="020B0604030504040204" pitchFamily="34" charset="-120"/>
              </a:rPr>
              <a:t>《</a:t>
            </a:r>
            <a:r>
              <a:rPr lang="ja-JP" altLang="en-US" sz="2000" dirty="0" smtClean="0">
                <a:latin typeface="微軟正黑體" panose="020B0604030504040204" pitchFamily="34" charset="-120"/>
                <a:ea typeface="微軟正黑體" panose="020B0604030504040204" pitchFamily="34" charset="-120"/>
              </a:rPr>
              <a:t>慈母</a:t>
            </a:r>
            <a:r>
              <a:rPr lang="en-US" sz="2000" dirty="0" smtClean="0">
                <a:latin typeface="微軟正黑體" panose="020B0604030504040204" pitchFamily="34" charset="-120"/>
                <a:ea typeface="微軟正黑體" panose="020B0604030504040204" pitchFamily="34" charset="-120"/>
              </a:rPr>
              <a:t>》120</a:t>
            </a:r>
            <a:endParaRPr lang="en-US" sz="2000" dirty="0">
              <a:latin typeface="微軟正黑體" panose="020B0604030504040204" pitchFamily="34" charset="-120"/>
              <a:ea typeface="微軟正黑體" panose="020B0604030504040204" pitchFamily="34" charset="-120"/>
            </a:endParaRPr>
          </a:p>
          <a:p>
            <a:pPr lvl="0" algn="just"/>
            <a:r>
              <a:rPr lang="ja-JP" altLang="en-US" sz="3200" dirty="0">
                <a:latin typeface="微軟正黑體" panose="020B0604030504040204" pitchFamily="34" charset="-120"/>
                <a:ea typeface="微軟正黑體" panose="020B0604030504040204" pitchFamily="34" charset="-120"/>
              </a:rPr>
              <a:t>但是，如果個人的物權，危害公共利益，政府有權加以約制</a:t>
            </a:r>
            <a:r>
              <a:rPr lang="ja-JP" altLang="en-US" sz="3200" dirty="0" smtClean="0">
                <a:latin typeface="微軟正黑體" panose="020B0604030504040204" pitchFamily="34" charset="-120"/>
                <a:ea typeface="微軟正黑體" panose="020B0604030504040204" pitchFamily="34" charset="-120"/>
              </a:rPr>
              <a:t>。</a:t>
            </a:r>
            <a:endParaRPr lang="en-US" sz="3200"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34</a:t>
            </a:fld>
            <a:endParaRPr lang="en-US"/>
          </a:p>
        </p:txBody>
      </p:sp>
    </p:spTree>
    <p:extLst>
      <p:ext uri="{BB962C8B-B14F-4D97-AF65-F5344CB8AC3E}">
        <p14:creationId xmlns="" xmlns:p14="http://schemas.microsoft.com/office/powerpoint/2010/main" val="11240925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500" y="857250"/>
            <a:ext cx="10364449" cy="1596176"/>
          </a:xfrm>
        </p:spPr>
        <p:txBody>
          <a:bodyPr anchorCtr="0"/>
          <a:lstStyle/>
          <a:p>
            <a:r>
              <a:rPr lang="ja-JP" altLang="en-US" b="1" dirty="0">
                <a:latin typeface="微軟正黑體" panose="020B0604030504040204" pitchFamily="34" charset="-120"/>
                <a:ea typeface="微軟正黑體" panose="020B0604030504040204" pitchFamily="34" charset="-120"/>
              </a:rPr>
              <a:t>私產權的普遍性</a:t>
            </a:r>
            <a:endParaRPr lang="en-US" b="1" dirty="0">
              <a:latin typeface="微軟正黑體" panose="020B0604030504040204" pitchFamily="34" charset="-120"/>
              <a:ea typeface="微軟正黑體" panose="020B0604030504040204" pitchFamily="34" charset="-120"/>
            </a:endParaRPr>
          </a:p>
          <a:p>
            <a:pPr lvl="0" algn="l"/>
            <a:endParaRPr lang="en-US" dirty="0"/>
          </a:p>
        </p:txBody>
      </p:sp>
      <p:sp>
        <p:nvSpPr>
          <p:cNvPr id="3" name="Content Placeholder 2"/>
          <p:cNvSpPr txBox="1">
            <a:spLocks noGrp="1"/>
          </p:cNvSpPr>
          <p:nvPr>
            <p:ph idx="1"/>
          </p:nvPr>
        </p:nvSpPr>
        <p:spPr>
          <a:xfrm>
            <a:off x="990715" y="2133596"/>
            <a:ext cx="10363827" cy="3424107"/>
          </a:xfrm>
        </p:spPr>
        <p:txBody>
          <a:bodyPr>
            <a:normAutofit/>
          </a:bodyPr>
          <a:lstStyle/>
          <a:p>
            <a:pPr lvl="0"/>
            <a:r>
              <a:rPr lang="ja-JP" altLang="en-US" sz="3200" b="1" i="1" dirty="0">
                <a:latin typeface="微軟正黑體" panose="020B0604030504040204" pitchFamily="34" charset="-120"/>
                <a:ea typeface="微軟正黑體" panose="020B0604030504040204" pitchFamily="34" charset="-120"/>
              </a:rPr>
              <a:t>私產權應普遍化</a:t>
            </a:r>
            <a:r>
              <a:rPr lang="en-US" sz="3200" dirty="0" smtClean="0">
                <a:latin typeface="微軟正黑體" panose="020B0604030504040204" pitchFamily="34" charset="-120"/>
                <a:ea typeface="微軟正黑體" panose="020B0604030504040204" pitchFamily="34" charset="-120"/>
              </a:rPr>
              <a:t>...... </a:t>
            </a:r>
            <a:r>
              <a:rPr lang="ja-JP" altLang="en-US" sz="3200" dirty="0" smtClean="0">
                <a:latin typeface="微軟正黑體" panose="020B0604030504040204" pitchFamily="34" charset="-120"/>
                <a:ea typeface="微軟正黑體" panose="020B0604030504040204" pitchFamily="34" charset="-120"/>
              </a:rPr>
              <a:t>政府</a:t>
            </a:r>
            <a:r>
              <a:rPr lang="ja-JP" altLang="en-US" sz="3200" dirty="0">
                <a:latin typeface="微軟正黑體" panose="020B0604030504040204" pitchFamily="34" charset="-120"/>
                <a:ea typeface="微軟正黑體" panose="020B0604030504040204" pitchFamily="34" charset="-120"/>
              </a:rPr>
              <a:t>如能謹慎運用各種實驗有效的技術，則不難調整社經制度，使人民更容易而更普遍地獲得私產如：經使用而不立即消逝的財產：房屋、土地，適用於工、農家庭的工具與設備，投資於中型或大型公司的股票或證券。這在許多社經事業進步的國家內，已收穫了美滿的效果。</a:t>
            </a:r>
            <a:r>
              <a:rPr lang="ja-JP" altLang="en-US" sz="3200" dirty="0" smtClean="0">
                <a:latin typeface="微軟正黑體" panose="020B0604030504040204" pitchFamily="34" charset="-120"/>
                <a:ea typeface="微軟正黑體" panose="020B0604030504040204" pitchFamily="34" charset="-120"/>
              </a:rPr>
              <a:t>」</a:t>
            </a:r>
            <a:r>
              <a:rPr lang="en-US" sz="2000" dirty="0" smtClean="0">
                <a:latin typeface="微軟正黑體" panose="020B0604030504040204" pitchFamily="34" charset="-120"/>
                <a:ea typeface="微軟正黑體" panose="020B0604030504040204" pitchFamily="34" charset="-120"/>
              </a:rPr>
              <a:t>《</a:t>
            </a:r>
            <a:r>
              <a:rPr lang="ja-JP" altLang="en-US" sz="2000" dirty="0" smtClean="0">
                <a:latin typeface="微軟正黑體" panose="020B0604030504040204" pitchFamily="34" charset="-120"/>
                <a:ea typeface="微軟正黑體" panose="020B0604030504040204" pitchFamily="34" charset="-120"/>
              </a:rPr>
              <a:t>慈母</a:t>
            </a:r>
            <a:r>
              <a:rPr lang="en-US" sz="2000" dirty="0" smtClean="0">
                <a:latin typeface="微軟正黑體" panose="020B0604030504040204" pitchFamily="34" charset="-120"/>
                <a:ea typeface="微軟正黑體" panose="020B0604030504040204" pitchFamily="34" charset="-120"/>
              </a:rPr>
              <a:t>》116</a:t>
            </a:r>
            <a:endParaRPr lang="en-US" sz="2000" dirty="0">
              <a:latin typeface="微軟正黑體" panose="020B0604030504040204" pitchFamily="34" charset="-120"/>
              <a:ea typeface="微軟正黑體" panose="020B0604030504040204" pitchFamily="34" charset="-120"/>
            </a:endParaRPr>
          </a:p>
          <a:p>
            <a:pPr marL="0" lvl="0" indent="0">
              <a:buNone/>
            </a:pPr>
            <a:endParaRPr lang="en-US" sz="3200"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35</a:t>
            </a:fld>
            <a:endParaRPr lang="en-US"/>
          </a:p>
        </p:txBody>
      </p:sp>
    </p:spTree>
    <p:extLst>
      <p:ext uri="{BB962C8B-B14F-4D97-AF65-F5344CB8AC3E}">
        <p14:creationId xmlns="" xmlns:p14="http://schemas.microsoft.com/office/powerpoint/2010/main" val="35471419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90715" y="514350"/>
            <a:ext cx="10364449" cy="1596176"/>
          </a:xfrm>
        </p:spPr>
        <p:txBody>
          <a:bodyPr anchorCtr="0"/>
          <a:lstStyle/>
          <a:p>
            <a:r>
              <a:rPr lang="ja-JP" altLang="en-US" b="1" dirty="0">
                <a:latin typeface="微軟正黑體" panose="020B0604030504040204" pitchFamily="34" charset="-120"/>
                <a:ea typeface="微軟正黑體" panose="020B0604030504040204" pitchFamily="34" charset="-120"/>
              </a:rPr>
              <a:t>私產權為福音所證實</a:t>
            </a:r>
            <a:endParaRPr lang="en-US" b="1" dirty="0">
              <a:latin typeface="微軟正黑體" panose="020B0604030504040204" pitchFamily="34" charset="-120"/>
              <a:ea typeface="微軟正黑體" panose="020B0604030504040204" pitchFamily="34" charset="-120"/>
            </a:endParaRPr>
          </a:p>
          <a:p>
            <a:pPr lvl="0"/>
            <a:endParaRPr lang="en-US" dirty="0"/>
          </a:p>
        </p:txBody>
      </p:sp>
      <p:sp>
        <p:nvSpPr>
          <p:cNvPr id="3" name="Content Placeholder 2"/>
          <p:cNvSpPr txBox="1">
            <a:spLocks noGrp="1"/>
          </p:cNvSpPr>
          <p:nvPr>
            <p:ph idx="1"/>
          </p:nvPr>
        </p:nvSpPr>
        <p:spPr>
          <a:xfrm>
            <a:off x="952612" y="1666878"/>
            <a:ext cx="10363827" cy="4520562"/>
          </a:xfrm>
        </p:spPr>
        <p:txBody>
          <a:bodyPr>
            <a:noAutofit/>
          </a:bodyPr>
          <a:lstStyle/>
          <a:p>
            <a:pPr lvl="0"/>
            <a:r>
              <a:rPr lang="ja-JP" altLang="en-US" sz="3200" dirty="0">
                <a:latin typeface="微軟正黑體" panose="020B0604030504040204" pitchFamily="34" charset="-120"/>
                <a:ea typeface="微軟正黑體" panose="020B0604030504040204" pitchFamily="34" charset="-120"/>
              </a:rPr>
              <a:t>社會訓導確認私產權，好使人可自由地處置屬於他的財物，但私產權並非全無限制，財產的社會性提醒人，大地資源為所有人共享，故要惠及他人，特別是有需要幫助的人</a:t>
            </a:r>
            <a:endParaRPr lang="en-US" sz="3200" dirty="0">
              <a:latin typeface="微軟正黑體" panose="020B0604030504040204" pitchFamily="34" charset="-120"/>
              <a:ea typeface="微軟正黑體" panose="020B0604030504040204" pitchFamily="34" charset="-120"/>
            </a:endParaRPr>
          </a:p>
          <a:p>
            <a:pPr lvl="0"/>
            <a:r>
              <a:rPr lang="ja-JP" altLang="en-US" dirty="0">
                <a:latin typeface="微軟正黑體" panose="020B0604030504040204" pitchFamily="34" charset="-120"/>
                <a:ea typeface="微軟正黑體" panose="020B0604030504040204" pitchFamily="34" charset="-120"/>
              </a:rPr>
              <a:t>「</a:t>
            </a:r>
            <a:r>
              <a:rPr lang="ja-JP" altLang="en-US" b="1" i="1" dirty="0">
                <a:latin typeface="微軟正黑體" panose="020B0604030504040204" pitchFamily="34" charset="-120"/>
                <a:ea typeface="微軟正黑體" panose="020B0604030504040204" pitchFamily="34" charset="-120"/>
              </a:rPr>
              <a:t>私產權雖為福音所證實</a:t>
            </a:r>
            <a:r>
              <a:rPr lang="ja-JP" altLang="en-US" dirty="0">
                <a:latin typeface="微軟正黑體" panose="020B0604030504040204" pitchFamily="34" charset="-120"/>
                <a:ea typeface="微軟正黑體" panose="020B0604030504040204" pitchFamily="34" charset="-120"/>
              </a:rPr>
              <a:t>，但耶穌基督曾屢次勸告富人，</a:t>
            </a:r>
            <a:r>
              <a:rPr lang="ja-JP" altLang="en-US" b="1" i="1" dirty="0">
                <a:latin typeface="微軟正黑體" panose="020B0604030504040204" pitchFamily="34" charset="-120"/>
                <a:ea typeface="微軟正黑體" panose="020B0604030504040204" pitchFamily="34" charset="-120"/>
              </a:rPr>
              <a:t>把財物布施窮人，以換取天上財富</a:t>
            </a:r>
            <a:r>
              <a:rPr lang="ja-JP" altLang="en-US" dirty="0">
                <a:latin typeface="微軟正黑體" panose="020B0604030504040204" pitchFamily="34" charset="-120"/>
                <a:ea typeface="微軟正黑體" panose="020B0604030504040204" pitchFamily="34" charset="-120"/>
              </a:rPr>
              <a:t>：「你們不要為自己積貯財寶於世上，那裡有蟲蛀，有蝕，那裡也有賊人穿鑿偷竊；該為自己積貯財寶於天上，那裡無蟲蛀，無蝕，也無賊人穿窬（編按：即挖洞）偷竊。」</a:t>
            </a:r>
            <a:r>
              <a:rPr lang="ja-JP" altLang="en-US" sz="2000" dirty="0">
                <a:latin typeface="微軟正黑體" panose="020B0604030504040204" pitchFamily="34" charset="-120"/>
                <a:ea typeface="微軟正黑體" panose="020B0604030504040204" pitchFamily="34" charset="-120"/>
              </a:rPr>
              <a:t>（瑪</a:t>
            </a:r>
            <a:r>
              <a:rPr lang="en-US" sz="2000" dirty="0">
                <a:latin typeface="微軟正黑體" panose="020B0604030504040204" pitchFamily="34" charset="-120"/>
                <a:ea typeface="微軟正黑體" panose="020B0604030504040204" pitchFamily="34" charset="-120"/>
              </a:rPr>
              <a:t>6</a:t>
            </a:r>
            <a:r>
              <a:rPr lang="ja-JP" altLang="en-US" sz="2000" dirty="0">
                <a:latin typeface="微軟正黑體" panose="020B0604030504040204" pitchFamily="34" charset="-120"/>
                <a:ea typeface="微軟正黑體" panose="020B0604030504040204" pitchFamily="34" charset="-120"/>
              </a:rPr>
              <a:t>：</a:t>
            </a:r>
            <a:r>
              <a:rPr lang="en-US" sz="2000" dirty="0">
                <a:latin typeface="微軟正黑體" panose="020B0604030504040204" pitchFamily="34" charset="-120"/>
                <a:ea typeface="微軟正黑體" panose="020B0604030504040204" pitchFamily="34" charset="-120"/>
              </a:rPr>
              <a:t>19</a:t>
            </a:r>
            <a:r>
              <a:rPr lang="ja-JP" altLang="en-US" sz="2000" dirty="0">
                <a:latin typeface="微軟正黑體" panose="020B0604030504040204" pitchFamily="34" charset="-120"/>
                <a:ea typeface="微軟正黑體" panose="020B0604030504040204" pitchFamily="34" charset="-120"/>
              </a:rPr>
              <a:t>－</a:t>
            </a:r>
            <a:r>
              <a:rPr lang="en-US" sz="2000" dirty="0">
                <a:latin typeface="微軟正黑體" panose="020B0604030504040204" pitchFamily="34" charset="-120"/>
                <a:ea typeface="微軟正黑體" panose="020B0604030504040204" pitchFamily="34" charset="-120"/>
              </a:rPr>
              <a:t>20</a:t>
            </a:r>
            <a:r>
              <a:rPr lang="ja-JP" altLang="en-US" sz="2000" dirty="0">
                <a:latin typeface="微軟正黑體" panose="020B0604030504040204" pitchFamily="34" charset="-120"/>
                <a:ea typeface="微軟正黑體" panose="020B0604030504040204" pitchFamily="34" charset="-120"/>
              </a:rPr>
              <a:t>）</a:t>
            </a:r>
            <a:r>
              <a:rPr lang="ja-JP" altLang="en-US" dirty="0">
                <a:latin typeface="微軟正黑體" panose="020B0604030504040204" pitchFamily="34" charset="-120"/>
                <a:ea typeface="微軟正黑體" panose="020B0604030504040204" pitchFamily="34" charset="-120"/>
              </a:rPr>
              <a:t>耶穌又曾訓示，凡施與窮人的一切，便等於施與他自己：「我實在告訴你們，凡你們對我這些兄弟中最小的一個所做的，就是對我做的。」</a:t>
            </a:r>
            <a:r>
              <a:rPr lang="ja-JP" altLang="en-US" sz="2000" dirty="0">
                <a:latin typeface="微軟正黑體" panose="020B0604030504040204" pitchFamily="34" charset="-120"/>
                <a:ea typeface="微軟正黑體" panose="020B0604030504040204" pitchFamily="34" charset="-120"/>
              </a:rPr>
              <a:t>（瑪</a:t>
            </a:r>
            <a:r>
              <a:rPr lang="en-US" sz="2000" dirty="0">
                <a:latin typeface="微軟正黑體" panose="020B0604030504040204" pitchFamily="34" charset="-120"/>
                <a:ea typeface="微軟正黑體" panose="020B0604030504040204" pitchFamily="34" charset="-120"/>
              </a:rPr>
              <a:t>25</a:t>
            </a:r>
            <a:r>
              <a:rPr lang="ja-JP" altLang="en-US" sz="2000" dirty="0">
                <a:latin typeface="微軟正黑體" panose="020B0604030504040204" pitchFamily="34" charset="-120"/>
                <a:ea typeface="微軟正黑體" panose="020B0604030504040204" pitchFamily="34" charset="-120"/>
              </a:rPr>
              <a:t>：</a:t>
            </a:r>
            <a:r>
              <a:rPr lang="en-US" sz="2000" dirty="0">
                <a:latin typeface="微軟正黑體" panose="020B0604030504040204" pitchFamily="34" charset="-120"/>
                <a:ea typeface="微軟正黑體" panose="020B0604030504040204" pitchFamily="34" charset="-120"/>
              </a:rPr>
              <a:t>40</a:t>
            </a:r>
            <a:r>
              <a:rPr lang="ja-JP" altLang="en-US" sz="2000" dirty="0">
                <a:latin typeface="微軟正黑體" panose="020B0604030504040204" pitchFamily="34" charset="-120"/>
                <a:ea typeface="微軟正黑體" panose="020B0604030504040204" pitchFamily="34" charset="-120"/>
              </a:rPr>
              <a:t>）</a:t>
            </a:r>
            <a:endParaRPr lang="en-US" dirty="0">
              <a:latin typeface="微軟正黑體" panose="020B0604030504040204" pitchFamily="34" charset="-120"/>
              <a:ea typeface="微軟正黑體" panose="020B0604030504040204" pitchFamily="34" charset="-120"/>
            </a:endParaRPr>
          </a:p>
          <a:p>
            <a:pPr lvl="0"/>
            <a:endParaRPr lang="en-US"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dirty="0" smtClean="0"/>
              <a:t>RELS5273 </a:t>
            </a:r>
            <a:r>
              <a:rPr lang="zh-TW" altLang="en-US" dirty="0" smtClean="0"/>
              <a:t>天主教社會倫理</a:t>
            </a:r>
            <a:r>
              <a:rPr lang="en-US" altLang="zh-TW" dirty="0" smtClean="0"/>
              <a:t>《</a:t>
            </a:r>
            <a:r>
              <a:rPr lang="zh-TW" altLang="en-US" dirty="0" smtClean="0"/>
              <a:t>慈母與導師</a:t>
            </a:r>
            <a:r>
              <a:rPr lang="en-US" altLang="zh-TW" dirty="0" smtClean="0"/>
              <a:t>》</a:t>
            </a:r>
            <a:r>
              <a:rPr lang="zh-TW" altLang="en-US" dirty="0" smtClean="0"/>
              <a:t>通諭</a:t>
            </a:r>
            <a:endParaRPr lang="en-US" dirty="0"/>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36</a:t>
            </a:fld>
            <a:endParaRPr lang="en-US"/>
          </a:p>
        </p:txBody>
      </p:sp>
    </p:spTree>
    <p:extLst>
      <p:ext uri="{BB962C8B-B14F-4D97-AF65-F5344CB8AC3E}">
        <p14:creationId xmlns="" xmlns:p14="http://schemas.microsoft.com/office/powerpoint/2010/main" val="720938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90715" y="497360"/>
            <a:ext cx="10364449" cy="1596176"/>
          </a:xfrm>
        </p:spPr>
        <p:txBody>
          <a:bodyPr anchorCtr="0">
            <a:normAutofit/>
          </a:bodyPr>
          <a:lstStyle/>
          <a:p>
            <a:r>
              <a:rPr lang="ja-JP" altLang="en-US" b="1" dirty="0">
                <a:latin typeface="微軟正黑體" panose="020B0604030504040204" pitchFamily="34" charset="-120"/>
                <a:ea typeface="微軟正黑體" panose="020B0604030504040204" pitchFamily="34" charset="-120"/>
              </a:rPr>
              <a:t>國家與私產權</a:t>
            </a:r>
            <a:endParaRPr lang="en-US" b="1" dirty="0">
              <a:latin typeface="微軟正黑體" panose="020B0604030504040204" pitchFamily="34" charset="-120"/>
              <a:ea typeface="微軟正黑體" panose="020B0604030504040204" pitchFamily="34" charset="-120"/>
            </a:endParaRPr>
          </a:p>
        </p:txBody>
      </p:sp>
      <p:sp>
        <p:nvSpPr>
          <p:cNvPr id="3" name="Content Placeholder 2"/>
          <p:cNvSpPr txBox="1">
            <a:spLocks noGrp="1"/>
          </p:cNvSpPr>
          <p:nvPr>
            <p:ph idx="1"/>
          </p:nvPr>
        </p:nvSpPr>
        <p:spPr>
          <a:xfrm>
            <a:off x="1038346" y="1943100"/>
            <a:ext cx="10363827" cy="3424107"/>
          </a:xfrm>
        </p:spPr>
        <p:txBody>
          <a:bodyPr>
            <a:normAutofit/>
          </a:bodyPr>
          <a:lstStyle/>
          <a:p>
            <a:pPr lvl="0"/>
            <a:r>
              <a:rPr lang="ja-JP" altLang="en-US" sz="3200" dirty="0">
                <a:latin typeface="微軟正黑體" panose="020B0604030504040204" pitchFamily="34" charset="-120"/>
                <a:ea typeface="微軟正黑體" panose="020B0604030504040204" pitchFamily="34" charset="-120"/>
              </a:rPr>
              <a:t>「龐大的經濟權，除非保留給國家，是不能讓私人去操縱的。</a:t>
            </a:r>
            <a:r>
              <a:rPr lang="ja-JP" altLang="en-US" sz="3200" dirty="0" smtClean="0">
                <a:latin typeface="微軟正黑體" panose="020B0604030504040204" pitchFamily="34" charset="-120"/>
                <a:ea typeface="微軟正黑體" panose="020B0604030504040204" pitchFamily="34" charset="-120"/>
              </a:rPr>
              <a:t>」</a:t>
            </a:r>
            <a:endParaRPr lang="en-US" sz="3200" dirty="0">
              <a:latin typeface="微軟正黑體" panose="020B0604030504040204" pitchFamily="34" charset="-120"/>
              <a:ea typeface="微軟正黑體" panose="020B0604030504040204" pitchFamily="34" charset="-120"/>
            </a:endParaRPr>
          </a:p>
          <a:p>
            <a:pPr lvl="0"/>
            <a:r>
              <a:rPr lang="ja-JP" altLang="en-US" sz="3200" dirty="0">
                <a:latin typeface="微軟正黑體" panose="020B0604030504040204" pitchFamily="34" charset="-120"/>
                <a:ea typeface="微軟正黑體" panose="020B0604030504040204" pitchFamily="34" charset="-120"/>
              </a:rPr>
              <a:t>但基於</a:t>
            </a:r>
            <a:r>
              <a:rPr lang="ja-JP" altLang="en-US" sz="3200" b="1" dirty="0">
                <a:latin typeface="微軟正黑體" panose="020B0604030504040204" pitchFamily="34" charset="-120"/>
                <a:ea typeface="微軟正黑體" panose="020B0604030504040204" pitchFamily="34" charset="-120"/>
              </a:rPr>
              <a:t>「輔助原則」</a:t>
            </a:r>
            <a:r>
              <a:rPr lang="ja-JP" altLang="en-US" sz="3200" dirty="0">
                <a:latin typeface="微軟正黑體" panose="020B0604030504040204" pitchFamily="34" charset="-120"/>
                <a:ea typeface="微軟正黑體" panose="020B0604030504040204" pitchFamily="34" charset="-120"/>
              </a:rPr>
              <a:t>，政府及公共機構，只可在真正公益明顯需要範圍內，始可擴大其</a:t>
            </a:r>
            <a:r>
              <a:rPr lang="ja-JP" altLang="en-US" sz="3200" dirty="0" smtClean="0">
                <a:latin typeface="微軟正黑體" panose="020B0604030504040204" pitchFamily="34" charset="-120"/>
                <a:ea typeface="微軟正黑體" panose="020B0604030504040204" pitchFamily="34" charset="-120"/>
              </a:rPr>
              <a:t>財產。</a:t>
            </a:r>
            <a:r>
              <a:rPr lang="en-US" altLang="zh-TW" sz="2000" dirty="0">
                <a:latin typeface="微軟正黑體" panose="020B0604030504040204" pitchFamily="34" charset="-120"/>
                <a:ea typeface="微軟正黑體" panose="020B0604030504040204" pitchFamily="34" charset="-120"/>
              </a:rPr>
              <a:t> </a:t>
            </a:r>
            <a:endParaRPr lang="en-US" sz="2000" dirty="0">
              <a:latin typeface="微軟正黑體" panose="020B0604030504040204" pitchFamily="34" charset="-120"/>
              <a:ea typeface="微軟正黑體" panose="020B0604030504040204" pitchFamily="34" charset="-120"/>
            </a:endParaRPr>
          </a:p>
          <a:p>
            <a:pPr lvl="0"/>
            <a:r>
              <a:rPr lang="ja-JP" altLang="en-US" sz="3200" dirty="0">
                <a:latin typeface="微軟正黑體" panose="020B0604030504040204" pitchFamily="34" charset="-120"/>
                <a:ea typeface="微軟正黑體" panose="020B0604030504040204" pitchFamily="34" charset="-120"/>
              </a:rPr>
              <a:t>經濟行政大權，應時加以縝密等視查，應委任經驗豐富及公正廉潔的人士來經營，不可落於少數人手內</a:t>
            </a:r>
            <a:r>
              <a:rPr lang="ja-JP" altLang="en-US" sz="3200" dirty="0" smtClean="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 </a:t>
            </a:r>
            <a:endParaRPr lang="en-US" altLang="zh-TW" sz="2000" dirty="0" smtClean="0">
              <a:latin typeface="微軟正黑體" panose="020B0604030504040204" pitchFamily="34" charset="-120"/>
              <a:ea typeface="微軟正黑體" panose="020B0604030504040204" pitchFamily="34" charset="-120"/>
            </a:endParaRPr>
          </a:p>
          <a:p>
            <a:pPr marL="0" lvl="0" indent="0">
              <a:buNone/>
            </a:pP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慈母</a:t>
            </a:r>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117-</a:t>
            </a:r>
            <a:r>
              <a:rPr lang="en-US" sz="2000" dirty="0" smtClean="0">
                <a:latin typeface="微軟正黑體" panose="020B0604030504040204" pitchFamily="34" charset="-120"/>
                <a:ea typeface="微軟正黑體" panose="020B0604030504040204" pitchFamily="34" charset="-120"/>
              </a:rPr>
              <a:t>119</a:t>
            </a:r>
            <a:endParaRPr lang="en-US" sz="2000"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37</a:t>
            </a:fld>
            <a:endParaRPr lang="en-US"/>
          </a:p>
        </p:txBody>
      </p:sp>
    </p:spTree>
    <p:extLst>
      <p:ext uri="{BB962C8B-B14F-4D97-AF65-F5344CB8AC3E}">
        <p14:creationId xmlns="" xmlns:p14="http://schemas.microsoft.com/office/powerpoint/2010/main" val="37957453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a:bodyPr>
          <a:lstStyle/>
          <a:p>
            <a:r>
              <a:rPr lang="ja-JP" altLang="en-US" b="1" dirty="0">
                <a:latin typeface="微軟正黑體" panose="020B0604030504040204" pitchFamily="34" charset="-120"/>
                <a:ea typeface="微軟正黑體" panose="020B0604030504040204" pitchFamily="34" charset="-120"/>
              </a:rPr>
              <a:t>反思：香港的私產權情況</a:t>
            </a:r>
            <a:endParaRPr lang="en-US" b="1" dirty="0">
              <a:latin typeface="微軟正黑體" panose="020B0604030504040204" pitchFamily="34" charset="-120"/>
              <a:ea typeface="微軟正黑體" panose="020B0604030504040204" pitchFamily="34" charset="-120"/>
            </a:endParaRPr>
          </a:p>
        </p:txBody>
      </p:sp>
      <p:sp>
        <p:nvSpPr>
          <p:cNvPr id="3" name="Content Placeholder 2"/>
          <p:cNvSpPr txBox="1">
            <a:spLocks noGrp="1"/>
          </p:cNvSpPr>
          <p:nvPr>
            <p:ph idx="1"/>
          </p:nvPr>
        </p:nvSpPr>
        <p:spPr>
          <a:xfrm>
            <a:off x="820383" y="1815396"/>
            <a:ext cx="10363827" cy="4281505"/>
          </a:xfrm>
        </p:spPr>
        <p:txBody>
          <a:bodyPr>
            <a:normAutofit/>
          </a:bodyPr>
          <a:lstStyle/>
          <a:p>
            <a:pPr lvl="0" algn="just"/>
            <a:r>
              <a:rPr lang="ja-JP" altLang="en-US" sz="3200" dirty="0">
                <a:latin typeface="微軟正黑體" panose="020B0604030504040204" pitchFamily="34" charset="-120"/>
                <a:ea typeface="微軟正黑體" panose="020B0604030504040204" pitchFamily="34" charset="-120"/>
              </a:rPr>
              <a:t>在香港，作品的版權是由</a:t>
            </a:r>
            <a:r>
              <a:rPr lang="en-US" altLang="ja-JP" sz="3200" dirty="0">
                <a:latin typeface="微軟正黑體" panose="020B0604030504040204" pitchFamily="34" charset="-120"/>
                <a:ea typeface="微軟正黑體" panose="020B0604030504040204" pitchFamily="34" charset="-120"/>
              </a:rPr>
              <a:t>《</a:t>
            </a:r>
            <a:r>
              <a:rPr lang="ja-JP" altLang="en-US" sz="3200" dirty="0">
                <a:latin typeface="微軟正黑體" panose="020B0604030504040204" pitchFamily="34" charset="-120"/>
                <a:ea typeface="微軟正黑體" panose="020B0604030504040204" pitchFamily="34" charset="-120"/>
              </a:rPr>
              <a:t>版權條例</a:t>
            </a:r>
            <a:r>
              <a:rPr lang="en-US" altLang="ja-JP" sz="3200" dirty="0">
                <a:latin typeface="微軟正黑體" panose="020B0604030504040204" pitchFamily="34" charset="-120"/>
                <a:ea typeface="微軟正黑體" panose="020B0604030504040204" pitchFamily="34" charset="-120"/>
              </a:rPr>
              <a:t>》</a:t>
            </a:r>
            <a:r>
              <a:rPr lang="ja-JP" altLang="en-US" sz="3200" dirty="0">
                <a:latin typeface="微軟正黑體" panose="020B0604030504040204" pitchFamily="34" charset="-120"/>
                <a:ea typeface="微軟正黑體" panose="020B0604030504040204" pitchFamily="34" charset="-120"/>
              </a:rPr>
              <a:t>（香港法例第</a:t>
            </a:r>
            <a:r>
              <a:rPr lang="en-US" sz="3200" dirty="0">
                <a:latin typeface="微軟正黑體" panose="020B0604030504040204" pitchFamily="34" charset="-120"/>
                <a:ea typeface="微軟正黑體" panose="020B0604030504040204" pitchFamily="34" charset="-120"/>
              </a:rPr>
              <a:t>258</a:t>
            </a:r>
            <a:r>
              <a:rPr lang="ja-JP" altLang="en-US" sz="3200" dirty="0">
                <a:latin typeface="微軟正黑體" panose="020B0604030504040204" pitchFamily="34" charset="-120"/>
                <a:ea typeface="微軟正黑體" panose="020B0604030504040204" pitchFamily="34" charset="-120"/>
              </a:rPr>
              <a:t>章）規管，而有以下九類作品可享有版權：文學作品、戲劇作品、音樂作品、圖像作品、聲音紀錄、影片、廣播、有線傳播節目、已發表版本的排印編排等。</a:t>
            </a:r>
            <a:endParaRPr lang="en-US" sz="3200" dirty="0">
              <a:latin typeface="微軟正黑體" panose="020B0604030504040204" pitchFamily="34" charset="-120"/>
              <a:ea typeface="微軟正黑體" panose="020B0604030504040204" pitchFamily="34" charset="-120"/>
            </a:endParaRPr>
          </a:p>
          <a:p>
            <a:pPr lvl="0" algn="just"/>
            <a:r>
              <a:rPr lang="ja-JP" altLang="en-US" sz="3200" dirty="0">
                <a:latin typeface="微軟正黑體" panose="020B0604030504040204" pitchFamily="34" charset="-120"/>
                <a:ea typeface="微軟正黑體" panose="020B0604030504040204" pitchFamily="34" charset="-120"/>
              </a:rPr>
              <a:t>有見及網上世界日漸發展，成為甚具影響力的自由媒體。香港政府應修訂</a:t>
            </a:r>
            <a:r>
              <a:rPr lang="en-US" altLang="ja-JP" sz="3200" dirty="0">
                <a:latin typeface="微軟正黑體" panose="020B0604030504040204" pitchFamily="34" charset="-120"/>
                <a:ea typeface="微軟正黑體" panose="020B0604030504040204" pitchFamily="34" charset="-120"/>
              </a:rPr>
              <a:t>《</a:t>
            </a:r>
            <a:r>
              <a:rPr lang="ja-JP" altLang="en-US" sz="3200" dirty="0">
                <a:latin typeface="微軟正黑體" panose="020B0604030504040204" pitchFamily="34" charset="-120"/>
                <a:ea typeface="微軟正黑體" panose="020B0604030504040204" pitchFamily="34" charset="-120"/>
              </a:rPr>
              <a:t>版權條例</a:t>
            </a:r>
            <a:r>
              <a:rPr lang="en-US" altLang="ja-JP" sz="3200" dirty="0">
                <a:latin typeface="微軟正黑體" panose="020B0604030504040204" pitchFamily="34" charset="-120"/>
                <a:ea typeface="微軟正黑體" panose="020B0604030504040204" pitchFamily="34" charset="-120"/>
              </a:rPr>
              <a:t>》</a:t>
            </a:r>
            <a:r>
              <a:rPr lang="ja-JP" altLang="en-US" sz="3200" dirty="0">
                <a:latin typeface="微軟正黑體" panose="020B0604030504040204" pitchFamily="34" charset="-120"/>
                <a:ea typeface="微軟正黑體" panose="020B0604030504040204" pitchFamily="34" charset="-120"/>
              </a:rPr>
              <a:t>，增訂刑事罰則，懲處網上未獲授權傳播涉及牟利或損害版權擁有人權利的作品，以便在不斷發展的數碼環境中加強保護知識產權</a:t>
            </a:r>
            <a:r>
              <a:rPr lang="ja-JP" altLang="en-US" sz="3200" dirty="0" smtClean="0">
                <a:latin typeface="微軟正黑體" panose="020B0604030504040204" pitchFamily="34" charset="-120"/>
                <a:ea typeface="微軟正黑體" panose="020B0604030504040204" pitchFamily="34" charset="-120"/>
              </a:rPr>
              <a:t>。</a:t>
            </a:r>
            <a:endParaRPr lang="ja-JP" altLang="en-US" sz="3200"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38</a:t>
            </a:fld>
            <a:endParaRPr lang="en-US"/>
          </a:p>
        </p:txBody>
      </p:sp>
    </p:spTree>
    <p:extLst>
      <p:ext uri="{BB962C8B-B14F-4D97-AF65-F5344CB8AC3E}">
        <p14:creationId xmlns="" xmlns:p14="http://schemas.microsoft.com/office/powerpoint/2010/main" val="2848627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0"/>
          <a:lstStyle/>
          <a:p>
            <a:r>
              <a:rPr lang="zh-HK" altLang="en-US" b="1" dirty="0">
                <a:latin typeface="微軟正黑體" panose="020B0604030504040204" pitchFamily="34" charset="-120"/>
                <a:ea typeface="微軟正黑體" panose="020B0604030504040204" pitchFamily="34" charset="-120"/>
              </a:rPr>
              <a:t>舉例</a:t>
            </a:r>
            <a:r>
              <a:rPr lang="zh-TW" altLang="en-US" b="1" dirty="0">
                <a:latin typeface="微軟正黑體" panose="020B0604030504040204" pitchFamily="34" charset="-120"/>
                <a:ea typeface="微軟正黑體" panose="020B0604030504040204" pitchFamily="34" charset="-120"/>
              </a:rPr>
              <a:t>：</a:t>
            </a:r>
            <a:r>
              <a:rPr lang="ja-JP" altLang="en-US" b="1" dirty="0" smtClean="0">
                <a:latin typeface="微軟正黑體" panose="020B0604030504040204" pitchFamily="34" charset="-120"/>
                <a:ea typeface="微軟正黑體" panose="020B0604030504040204" pitchFamily="34" charset="-120"/>
              </a:rPr>
              <a:t>香港</a:t>
            </a:r>
            <a:r>
              <a:rPr lang="ja-JP" altLang="en-US" b="1" dirty="0">
                <a:latin typeface="微軟正黑體" panose="020B0604030504040204" pitchFamily="34" charset="-120"/>
                <a:ea typeface="微軟正黑體" panose="020B0604030504040204" pitchFamily="34" charset="-120"/>
              </a:rPr>
              <a:t>侵犯私</a:t>
            </a:r>
            <a:r>
              <a:rPr lang="ja-JP" altLang="en-US" b="1" dirty="0" smtClean="0">
                <a:latin typeface="微軟正黑體" panose="020B0604030504040204" pitchFamily="34" charset="-120"/>
                <a:ea typeface="微軟正黑體" panose="020B0604030504040204" pitchFamily="34" charset="-120"/>
              </a:rPr>
              <a:t>權</a:t>
            </a:r>
            <a:r>
              <a:rPr lang="zh-HK" altLang="en-US" b="1" dirty="0" smtClean="0">
                <a:latin typeface="微軟正黑體" panose="020B0604030504040204" pitchFamily="34" charset="-120"/>
                <a:ea typeface="微軟正黑體" panose="020B0604030504040204" pitchFamily="34" charset="-120"/>
              </a:rPr>
              <a:t>例</a:t>
            </a:r>
            <a:r>
              <a:rPr lang="zh-TW" altLang="en-US" b="1" smtClean="0">
                <a:latin typeface="微軟正黑體" panose="020B0604030504040204" pitchFamily="34" charset="-120"/>
                <a:ea typeface="微軟正黑體" panose="020B0604030504040204" pitchFamily="34" charset="-120"/>
              </a:rPr>
              <a:t>子</a:t>
            </a:r>
            <a:endParaRPr lang="ja-JP" altLang="en-US" b="1" dirty="0">
              <a:latin typeface="微軟正黑體" panose="020B0604030504040204" pitchFamily="34" charset="-120"/>
              <a:ea typeface="微軟正黑體" panose="020B0604030504040204" pitchFamily="34" charset="-120"/>
            </a:endParaRPr>
          </a:p>
        </p:txBody>
      </p:sp>
      <p:sp>
        <p:nvSpPr>
          <p:cNvPr id="3" name="Content Placeholder 2"/>
          <p:cNvSpPr txBox="1">
            <a:spLocks noGrp="1"/>
          </p:cNvSpPr>
          <p:nvPr>
            <p:ph idx="1"/>
          </p:nvPr>
        </p:nvSpPr>
        <p:spPr>
          <a:xfrm>
            <a:off x="838294" y="1857374"/>
            <a:ext cx="10363827" cy="3981454"/>
          </a:xfrm>
        </p:spPr>
        <p:txBody>
          <a:bodyPr>
            <a:normAutofit/>
          </a:bodyPr>
          <a:lstStyle/>
          <a:p>
            <a:pPr lvl="0"/>
            <a:r>
              <a:rPr lang="ja-JP" altLang="en-US" sz="3200" dirty="0">
                <a:latin typeface="微軟正黑體" panose="020B0604030504040204" pitchFamily="34" charset="-120"/>
                <a:ea typeface="微軟正黑體" panose="020B0604030504040204" pitchFamily="34" charset="-120"/>
              </a:rPr>
              <a:t>利用侵權電腦軟件進行與業務有關的 利用侵權電腦軟件進行與業務有關的活動，如設計繪圖、網頁</a:t>
            </a:r>
            <a:r>
              <a:rPr lang="ja-JP" altLang="en-US" sz="3200" dirty="0" smtClean="0">
                <a:latin typeface="微軟正黑體" panose="020B0604030504040204" pitchFamily="34" charset="-120"/>
                <a:ea typeface="微軟正黑體" panose="020B0604030504040204" pitchFamily="34" charset="-120"/>
              </a:rPr>
              <a:t>製作活動</a:t>
            </a:r>
            <a:endParaRPr lang="en-US" sz="3200" dirty="0">
              <a:latin typeface="微軟正黑體" panose="020B0604030504040204" pitchFamily="34" charset="-120"/>
              <a:ea typeface="微軟正黑體" panose="020B0604030504040204" pitchFamily="34" charset="-120"/>
            </a:endParaRPr>
          </a:p>
          <a:p>
            <a:pPr lvl="0"/>
            <a:r>
              <a:rPr lang="ja-JP" altLang="en-US" sz="3200" dirty="0">
                <a:latin typeface="微軟正黑體" panose="020B0604030504040204" pitchFamily="34" charset="-120"/>
                <a:ea typeface="微軟正黑體" panose="020B0604030504040204" pitchFamily="34" charset="-120"/>
              </a:rPr>
              <a:t>提供侵權歌曲在卡拉</a:t>
            </a:r>
            <a:r>
              <a:rPr lang="en-US" sz="3200" dirty="0">
                <a:latin typeface="微軟正黑體" panose="020B0604030504040204" pitchFamily="34" charset="-120"/>
                <a:ea typeface="微軟正黑體" panose="020B0604030504040204" pitchFamily="34" charset="-120"/>
              </a:rPr>
              <a:t>OK</a:t>
            </a:r>
            <a:r>
              <a:rPr lang="ja-JP" altLang="en-US" sz="3200" dirty="0">
                <a:latin typeface="微軟正黑體" panose="020B0604030504040204" pitchFamily="34" charset="-120"/>
                <a:ea typeface="微軟正黑體" panose="020B0604030504040204" pitchFamily="34" charset="-120"/>
              </a:rPr>
              <a:t>酒廊點唱</a:t>
            </a:r>
            <a:endParaRPr lang="en-US" sz="3200" dirty="0">
              <a:latin typeface="微軟正黑體" panose="020B0604030504040204" pitchFamily="34" charset="-120"/>
              <a:ea typeface="微軟正黑體" panose="020B0604030504040204" pitchFamily="34" charset="-120"/>
            </a:endParaRPr>
          </a:p>
          <a:p>
            <a:pPr lvl="0"/>
            <a:r>
              <a:rPr lang="ja-JP" altLang="en-US" sz="3200" dirty="0">
                <a:latin typeface="微軟正黑體" panose="020B0604030504040204" pitchFamily="34" charset="-120"/>
                <a:ea typeface="微軟正黑體" panose="020B0604030504040204" pitchFamily="34" charset="-120"/>
              </a:rPr>
              <a:t>在家中上載未有經過版權持有人授權的</a:t>
            </a:r>
            <a:r>
              <a:rPr lang="ja-JP" altLang="en-US" sz="3200" dirty="0" smtClean="0">
                <a:latin typeface="微軟正黑體" panose="020B0604030504040204" pitchFamily="34" charset="-120"/>
                <a:ea typeface="微軟正黑體" panose="020B0604030504040204" pitchFamily="34" charset="-120"/>
              </a:rPr>
              <a:t>電影</a:t>
            </a:r>
            <a:endParaRPr lang="ja-JP" altLang="en-US" sz="3200" dirty="0">
              <a:latin typeface="微軟正黑體" panose="020B0604030504040204" pitchFamily="34" charset="-120"/>
              <a:ea typeface="微軟正黑體" panose="020B0604030504040204" pitchFamily="34" charset="-120"/>
            </a:endParaRPr>
          </a:p>
          <a:p>
            <a:pPr lvl="0"/>
            <a:r>
              <a:rPr lang="en-US" sz="3200" dirty="0" err="1">
                <a:latin typeface="微軟正黑體" panose="020B0604030504040204" pitchFamily="34" charset="-120"/>
                <a:ea typeface="微軟正黑體" panose="020B0604030504040204" pitchFamily="34" charset="-120"/>
              </a:rPr>
              <a:t>GxxxI商標的紙紮品，</a:t>
            </a:r>
            <a:r>
              <a:rPr lang="en-US" sz="3200" dirty="0" err="1" smtClean="0">
                <a:latin typeface="微軟正黑體" panose="020B0604030504040204" pitchFamily="34" charset="-120"/>
                <a:ea typeface="微軟正黑體" panose="020B0604030504040204" pitchFamily="34" charset="-120"/>
              </a:rPr>
              <a:t>指稱店家侵犯商標</a:t>
            </a:r>
            <a:endParaRPr lang="en-US" sz="3200"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39</a:t>
            </a:fld>
            <a:endParaRPr lang="en-US"/>
          </a:p>
        </p:txBody>
      </p:sp>
    </p:spTree>
    <p:extLst>
      <p:ext uri="{BB962C8B-B14F-4D97-AF65-F5344CB8AC3E}">
        <p14:creationId xmlns="" xmlns:p14="http://schemas.microsoft.com/office/powerpoint/2010/main" val="29434831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26B1F0A-D4F4-CD44-AA94-0F3B018148F2}"/>
              </a:ext>
            </a:extLst>
          </p:cNvPr>
          <p:cNvSpPr>
            <a:spLocks noGrp="1"/>
          </p:cNvSpPr>
          <p:nvPr>
            <p:ph type="title"/>
          </p:nvPr>
        </p:nvSpPr>
        <p:spPr/>
        <p:txBody>
          <a:bodyPr>
            <a:normAutofit/>
          </a:bodyPr>
          <a:lstStyle/>
          <a:p>
            <a:r>
              <a:rPr lang="zh-HK" altLang="en-US" b="1" dirty="0">
                <a:latin typeface="微軟正黑體" panose="020B0604030504040204" pitchFamily="34" charset="-120"/>
                <a:ea typeface="微軟正黑體" panose="020B0604030504040204" pitchFamily="34" charset="-120"/>
              </a:rPr>
              <a:t>背景</a:t>
            </a:r>
          </a:p>
        </p:txBody>
      </p:sp>
      <p:sp>
        <p:nvSpPr>
          <p:cNvPr id="3" name="內容版面配置區 2">
            <a:extLst>
              <a:ext uri="{FF2B5EF4-FFF2-40B4-BE49-F238E27FC236}">
                <a16:creationId xmlns="" xmlns:a16="http://schemas.microsoft.com/office/drawing/2014/main" id="{7C995115-5671-7745-84C8-F06E11360F1C}"/>
              </a:ext>
            </a:extLst>
          </p:cNvPr>
          <p:cNvSpPr>
            <a:spLocks noGrp="1"/>
          </p:cNvSpPr>
          <p:nvPr>
            <p:ph idx="1"/>
          </p:nvPr>
        </p:nvSpPr>
        <p:spPr>
          <a:xfrm>
            <a:off x="838200" y="1493520"/>
            <a:ext cx="10969978" cy="5166360"/>
          </a:xfrm>
        </p:spPr>
        <p:txBody>
          <a:bodyPr>
            <a:noAutofit/>
          </a:bodyPr>
          <a:lstStyle/>
          <a:p>
            <a:r>
              <a:rPr lang="en-US" altLang="zh-HK" sz="3200" dirty="0">
                <a:latin typeface="微軟正黑體" panose="020B0604030504040204" pitchFamily="34" charset="-120"/>
                <a:ea typeface="微軟正黑體" panose="020B0604030504040204" pitchFamily="34" charset="-120"/>
              </a:rPr>
              <a:t>1961</a:t>
            </a:r>
            <a:r>
              <a:rPr lang="zh-HK" altLang="en-US" sz="3200" dirty="0">
                <a:latin typeface="微軟正黑體" panose="020B0604030504040204" pitchFamily="34" charset="-120"/>
                <a:ea typeface="微軟正黑體" panose="020B0604030504040204" pitchFamily="34" charset="-120"/>
              </a:rPr>
              <a:t>年為</a:t>
            </a:r>
            <a:r>
              <a:rPr lang="en-US" altLang="zh-HK" sz="3200" b="1" dirty="0">
                <a:latin typeface="微軟正黑體" panose="020B0604030504040204" pitchFamily="34" charset="-120"/>
                <a:ea typeface="微軟正黑體" panose="020B0604030504040204" pitchFamily="34" charset="-120"/>
              </a:rPr>
              <a:t>《</a:t>
            </a:r>
            <a:r>
              <a:rPr lang="zh-HK" altLang="en-US" sz="3200" b="1" dirty="0">
                <a:latin typeface="微軟正黑體" panose="020B0604030504040204" pitchFamily="34" charset="-120"/>
                <a:ea typeface="微軟正黑體" panose="020B0604030504040204" pitchFamily="34" charset="-120"/>
              </a:rPr>
              <a:t>新事</a:t>
            </a:r>
            <a:r>
              <a:rPr lang="en-US" altLang="zh-HK" sz="3200" b="1" dirty="0">
                <a:latin typeface="微軟正黑體" panose="020B0604030504040204" pitchFamily="34" charset="-120"/>
                <a:ea typeface="微軟正黑體" panose="020B0604030504040204" pitchFamily="34" charset="-120"/>
              </a:rPr>
              <a:t>》</a:t>
            </a:r>
            <a:r>
              <a:rPr lang="zh-HK" altLang="en-US" sz="3200" dirty="0" smtClean="0">
                <a:latin typeface="微軟正黑體" panose="020B0604030504040204" pitchFamily="34" charset="-120"/>
                <a:ea typeface="微軟正黑體" panose="020B0604030504040204" pitchFamily="34" charset="-120"/>
              </a:rPr>
              <a:t>通</a:t>
            </a:r>
            <a:r>
              <a:rPr lang="zh-TW" altLang="en-US" sz="3200" dirty="0">
                <a:latin typeface="微軟正黑體" panose="020B0604030504040204" pitchFamily="34" charset="-120"/>
                <a:ea typeface="微軟正黑體" panose="020B0604030504040204" pitchFamily="34" charset="-120"/>
              </a:rPr>
              <a:t>諭</a:t>
            </a:r>
            <a:r>
              <a:rPr lang="zh-HK" altLang="en-US" sz="3200" dirty="0" smtClean="0">
                <a:latin typeface="微軟正黑體" panose="020B0604030504040204" pitchFamily="34" charset="-120"/>
                <a:ea typeface="微軟正黑體" panose="020B0604030504040204" pitchFamily="34" charset="-120"/>
              </a:rPr>
              <a:t>面世</a:t>
            </a:r>
            <a:r>
              <a:rPr lang="en-US" altLang="zh-HK" sz="3200" dirty="0">
                <a:latin typeface="微軟正黑體" panose="020B0604030504040204" pitchFamily="34" charset="-120"/>
                <a:ea typeface="微軟正黑體" panose="020B0604030504040204" pitchFamily="34" charset="-120"/>
              </a:rPr>
              <a:t>70</a:t>
            </a:r>
            <a:r>
              <a:rPr lang="zh-HK" altLang="en-US" sz="3200" dirty="0">
                <a:latin typeface="微軟正黑體" panose="020B0604030504040204" pitchFamily="34" charset="-120"/>
                <a:ea typeface="微軟正黑體" panose="020B0604030504040204" pitchFamily="34" charset="-120"/>
              </a:rPr>
              <a:t>週年</a:t>
            </a:r>
            <a:endParaRPr lang="en-US" altLang="zh-HK" sz="3200" dirty="0">
              <a:latin typeface="微軟正黑體" panose="020B0604030504040204" pitchFamily="34" charset="-120"/>
              <a:ea typeface="微軟正黑體" panose="020B0604030504040204" pitchFamily="34" charset="-120"/>
            </a:endParaRPr>
          </a:p>
          <a:p>
            <a:r>
              <a:rPr lang="zh-HK" altLang="en-US" sz="3200" dirty="0">
                <a:latin typeface="微軟正黑體" panose="020B0604030504040204" pitchFamily="34" charset="-120"/>
                <a:ea typeface="微軟正黑體" panose="020B0604030504040204" pitchFamily="34" charset="-120"/>
              </a:rPr>
              <a:t>科技繼續急速發展</a:t>
            </a:r>
            <a:endParaRPr lang="en-US" altLang="zh-HK" sz="3200" dirty="0">
              <a:latin typeface="微軟正黑體" panose="020B0604030504040204" pitchFamily="34" charset="-120"/>
              <a:ea typeface="微軟正黑體" panose="020B0604030504040204" pitchFamily="34" charset="-120"/>
            </a:endParaRPr>
          </a:p>
          <a:p>
            <a:r>
              <a:rPr lang="zh-HK" altLang="en-US" sz="3200" dirty="0" smtClean="0">
                <a:latin typeface="微軟正黑體" panose="020B0604030504040204" pitchFamily="34" charset="-120"/>
                <a:ea typeface="微軟正黑體" panose="020B0604030504040204" pitchFamily="34" charset="-120"/>
              </a:rPr>
              <a:t>出現跨國的經濟剝削</a:t>
            </a:r>
            <a:endParaRPr lang="en-US" altLang="zh-HK" sz="3200" dirty="0" smtClean="0">
              <a:latin typeface="微軟正黑體" panose="020B0604030504040204" pitchFamily="34" charset="-120"/>
              <a:ea typeface="微軟正黑體" panose="020B0604030504040204" pitchFamily="34" charset="-120"/>
            </a:endParaRPr>
          </a:p>
          <a:p>
            <a:r>
              <a:rPr lang="zh-HK" altLang="en-US" sz="3200" dirty="0" smtClean="0">
                <a:latin typeface="微軟正黑體" panose="020B0604030504040204" pitchFamily="34" charset="-120"/>
                <a:ea typeface="微軟正黑體" panose="020B0604030504040204" pitchFamily="34" charset="-120"/>
              </a:rPr>
              <a:t>第三世界</a:t>
            </a:r>
            <a:r>
              <a:rPr lang="zh-HK" altLang="en-US" sz="3200" dirty="0">
                <a:latin typeface="微軟正黑體" panose="020B0604030504040204" pitchFamily="34" charset="-120"/>
                <a:ea typeface="微軟正黑體" panose="020B0604030504040204" pitchFamily="34" charset="-120"/>
              </a:rPr>
              <a:t>興起國家獨立浪潮</a:t>
            </a:r>
            <a:r>
              <a:rPr lang="en-US" altLang="zh-HK" sz="3200" dirty="0" smtClean="0">
                <a:latin typeface="微軟正黑體" panose="020B0604030504040204" pitchFamily="34" charset="-120"/>
                <a:ea typeface="微軟正黑體" panose="020B0604030504040204" pitchFamily="34" charset="-120"/>
              </a:rPr>
              <a:t>,1960</a:t>
            </a:r>
            <a:r>
              <a:rPr lang="zh-HK" altLang="en-US" sz="3200" dirty="0" smtClean="0">
                <a:latin typeface="微軟正黑體" panose="020B0604030504040204" pitchFamily="34" charset="-120"/>
                <a:ea typeface="微軟正黑體" panose="020B0604030504040204" pitchFamily="34" charset="-120"/>
              </a:rPr>
              <a:t>年</a:t>
            </a:r>
            <a:r>
              <a:rPr lang="en-US" altLang="zh-HK" sz="3200" dirty="0" smtClean="0">
                <a:latin typeface="微軟正黑體" panose="020B0604030504040204" pitchFamily="34" charset="-120"/>
                <a:ea typeface="微軟正黑體" panose="020B0604030504040204" pitchFamily="34" charset="-120"/>
              </a:rPr>
              <a:t>17</a:t>
            </a:r>
            <a:r>
              <a:rPr lang="zh-HK" altLang="en-US" sz="3200" dirty="0">
                <a:latin typeface="微軟正黑體" panose="020B0604030504040204" pitchFamily="34" charset="-120"/>
                <a:ea typeface="微軟正黑體" panose="020B0604030504040204" pitchFamily="34" charset="-120"/>
              </a:rPr>
              <a:t>個非洲國家宣佈獨立</a:t>
            </a:r>
            <a:endParaRPr lang="en-US" altLang="zh-HK" sz="3200" dirty="0">
              <a:latin typeface="微軟正黑體" panose="020B0604030504040204" pitchFamily="34" charset="-120"/>
              <a:ea typeface="微軟正黑體" panose="020B0604030504040204" pitchFamily="34" charset="-120"/>
            </a:endParaRPr>
          </a:p>
          <a:p>
            <a:r>
              <a:rPr lang="zh-HK" altLang="en-US" sz="3200" dirty="0">
                <a:latin typeface="微軟正黑體" panose="020B0604030504040204" pitchFamily="34" charset="-120"/>
                <a:ea typeface="微軟正黑體" panose="020B0604030504040204" pitchFamily="34" charset="-120"/>
              </a:rPr>
              <a:t>亞洲社會在第二次世界大戰後</a:t>
            </a:r>
            <a:r>
              <a:rPr lang="en-US" altLang="zh-HK" sz="3200" dirty="0">
                <a:latin typeface="微軟正黑體" panose="020B0604030504040204" pitchFamily="34" charset="-120"/>
                <a:ea typeface="微軟正黑體" panose="020B0604030504040204" pitchFamily="34" charset="-120"/>
              </a:rPr>
              <a:t>,</a:t>
            </a:r>
            <a:r>
              <a:rPr lang="zh-HK" altLang="en-US" sz="3200" dirty="0">
                <a:latin typeface="微軟正黑體" panose="020B0604030504040204" pitchFamily="34" charset="-120"/>
                <a:ea typeface="微軟正黑體" panose="020B0604030504040204" pitchFamily="34" charset="-120"/>
              </a:rPr>
              <a:t> 出現急劇現代化及工業化</a:t>
            </a:r>
            <a:endParaRPr lang="en-US" altLang="zh-HK" sz="3200" dirty="0">
              <a:latin typeface="微軟正黑體" panose="020B0604030504040204" pitchFamily="34" charset="-120"/>
              <a:ea typeface="微軟正黑體" panose="020B0604030504040204" pitchFamily="34" charset="-120"/>
            </a:endParaRPr>
          </a:p>
          <a:p>
            <a:r>
              <a:rPr lang="zh-HK" altLang="en-US" sz="3200" dirty="0" smtClean="0">
                <a:latin typeface="微軟正黑體" panose="020B0604030504040204" pitchFamily="34" charset="-120"/>
                <a:ea typeface="微軟正黑體" panose="020B0604030504040204" pitchFamily="34" charset="-120"/>
              </a:rPr>
              <a:t>教宗若望廿三世發表</a:t>
            </a:r>
            <a:r>
              <a:rPr lang="en-US" altLang="zh-HK" sz="3200" b="1" dirty="0" smtClean="0">
                <a:latin typeface="微軟正黑體" panose="020B0604030504040204" pitchFamily="34" charset="-120"/>
                <a:ea typeface="微軟正黑體" panose="020B0604030504040204" pitchFamily="34" charset="-120"/>
              </a:rPr>
              <a:t>《</a:t>
            </a:r>
            <a:r>
              <a:rPr lang="zh-HK" altLang="en-US" sz="3200" b="1" dirty="0" smtClean="0">
                <a:latin typeface="微軟正黑體" panose="020B0604030504040204" pitchFamily="34" charset="-120"/>
                <a:ea typeface="微軟正黑體" panose="020B0604030504040204" pitchFamily="34" charset="-120"/>
              </a:rPr>
              <a:t>慈母與導師</a:t>
            </a:r>
            <a:r>
              <a:rPr lang="en-US" altLang="zh-HK" sz="3200" b="1" dirty="0" smtClean="0">
                <a:latin typeface="微軟正黑體" panose="020B0604030504040204" pitchFamily="34" charset="-120"/>
                <a:ea typeface="微軟正黑體" panose="020B0604030504040204" pitchFamily="34" charset="-120"/>
              </a:rPr>
              <a:t>》</a:t>
            </a:r>
            <a:r>
              <a:rPr lang="zh-HK" altLang="en-US" sz="3200" dirty="0" smtClean="0">
                <a:latin typeface="微軟正黑體" panose="020B0604030504040204" pitchFamily="34" charset="-120"/>
                <a:ea typeface="微軟正黑體" panose="020B0604030504040204" pitchFamily="34" charset="-120"/>
              </a:rPr>
              <a:t>通諭</a:t>
            </a:r>
            <a:endParaRPr lang="en-US" altLang="zh-HK" sz="3200" dirty="0" smtClean="0">
              <a:latin typeface="微軟正黑體" panose="020B0604030504040204" pitchFamily="34" charset="-120"/>
              <a:ea typeface="微軟正黑體" panose="020B0604030504040204" pitchFamily="34" charset="-120"/>
            </a:endParaRPr>
          </a:p>
          <a:p>
            <a:pPr lvl="1"/>
            <a:r>
              <a:rPr lang="zh-HK" altLang="en-US" sz="3200" b="1" dirty="0" smtClean="0">
                <a:latin typeface="微軟正黑體" panose="020B0604030504040204" pitchFamily="34" charset="-120"/>
                <a:ea typeface="微軟正黑體" panose="020B0604030504040204" pitchFamily="34" charset="-120"/>
              </a:rPr>
              <a:t>回應</a:t>
            </a:r>
            <a:r>
              <a:rPr lang="zh-HK" altLang="en-US" sz="3200" b="1" dirty="0">
                <a:latin typeface="微軟正黑體" panose="020B0604030504040204" pitchFamily="34" charset="-120"/>
                <a:ea typeface="微軟正黑體" panose="020B0604030504040204" pitchFamily="34" charset="-120"/>
              </a:rPr>
              <a:t>時代的變遷</a:t>
            </a:r>
            <a:endParaRPr lang="en-US" altLang="zh-HK" sz="3200" b="1" dirty="0">
              <a:latin typeface="微軟正黑體" panose="020B0604030504040204" pitchFamily="34" charset="-120"/>
              <a:ea typeface="微軟正黑體" panose="020B0604030504040204" pitchFamily="34" charset="-120"/>
            </a:endParaRPr>
          </a:p>
          <a:p>
            <a:pPr lvl="1"/>
            <a:r>
              <a:rPr lang="zh-HK" altLang="en-US" sz="3200" b="1" dirty="0">
                <a:latin typeface="微軟正黑體" panose="020B0604030504040204" pitchFamily="34" charset="-120"/>
                <a:ea typeface="微軟正黑體" panose="020B0604030504040204" pitchFamily="34" charset="-120"/>
              </a:rPr>
              <a:t>強調重整社會的重要性</a:t>
            </a:r>
            <a:endParaRPr lang="en-US" altLang="zh-HK" sz="3200" b="1" dirty="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dirty="0" smtClean="0"/>
              <a:t>RELS5273 </a:t>
            </a:r>
            <a:r>
              <a:rPr lang="zh-TW" altLang="en-US" dirty="0" smtClean="0"/>
              <a:t>天主教社會倫理</a:t>
            </a:r>
            <a:r>
              <a:rPr lang="en-US" altLang="zh-TW" dirty="0" smtClean="0"/>
              <a:t>《</a:t>
            </a:r>
            <a:r>
              <a:rPr lang="zh-TW" altLang="en-US" dirty="0" smtClean="0"/>
              <a:t>慈母與導師</a:t>
            </a:r>
            <a:r>
              <a:rPr lang="en-US" altLang="zh-TW" dirty="0" smtClean="0"/>
              <a:t>》</a:t>
            </a:r>
            <a:r>
              <a:rPr lang="zh-TW" altLang="en-US" dirty="0" smtClean="0"/>
              <a:t>通諭</a:t>
            </a:r>
            <a:endParaRPr lang="en-US" dirty="0"/>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4</a:t>
            </a:fld>
            <a:endParaRPr lang="en-US"/>
          </a:p>
        </p:txBody>
      </p:sp>
    </p:spTree>
    <p:extLst>
      <p:ext uri="{BB962C8B-B14F-4D97-AF65-F5344CB8AC3E}">
        <p14:creationId xmlns="" xmlns:p14="http://schemas.microsoft.com/office/powerpoint/2010/main" val="1918129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Move="1" noResize="1"/>
          </p:cNvSpPr>
          <p:nvPr/>
        </p:nvSpPr>
        <p:spPr>
          <a:xfrm>
            <a:off x="0" y="0"/>
            <a:ext cx="12191996" cy="6858000"/>
          </a:xfrm>
          <a:prstGeom prst="rect">
            <a:avLst/>
          </a:prstGeom>
          <a:solidFill>
            <a:srgbClr val="E34B7A"/>
          </a:solidFill>
          <a:ln>
            <a:noFill/>
            <a:prstDash val="solid"/>
          </a:ln>
        </p:spPr>
        <p:txBody>
          <a:bodyPr vert="horz" wrap="square" lIns="91440" tIns="45720" rIns="91440" bIns="45720" anchor="ctr" anchorCtr="1" compatLnSpc="1"/>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3" name="Picture 2"/>
          <p:cNvPicPr>
            <a:picLocks noMove="1" noResize="1"/>
          </p:cNvPicPr>
          <p:nvPr/>
        </p:nvPicPr>
        <p:blipFill>
          <a:blip r:embed="rId2">
            <a:alphaModFix/>
          </a:blip>
          <a:srcRect/>
          <a:stretch>
            <a:fillRect/>
          </a:stretch>
        </p:blipFill>
        <p:spPr>
          <a:xfrm>
            <a:off x="0" y="0"/>
            <a:ext cx="12192006" cy="6858000"/>
          </a:xfrm>
          <a:prstGeom prst="rect">
            <a:avLst/>
          </a:prstGeom>
          <a:noFill/>
          <a:ln>
            <a:noFill/>
          </a:ln>
        </p:spPr>
      </p:pic>
      <p:pic>
        <p:nvPicPr>
          <p:cNvPr id="4" name="Picture 4" descr="A picture containing outdoor, skating, man, ground&#10;&#10;Description generated with high confidence"/>
          <p:cNvPicPr>
            <a:picLocks noChangeAspect="1"/>
          </p:cNvPicPr>
          <p:nvPr/>
        </p:nvPicPr>
        <p:blipFill>
          <a:blip r:embed="rId3"/>
          <a:stretch>
            <a:fillRect/>
          </a:stretch>
        </p:blipFill>
        <p:spPr>
          <a:xfrm>
            <a:off x="8121444" y="2146709"/>
            <a:ext cx="3427088" cy="2573505"/>
          </a:xfrm>
          <a:prstGeom prst="rect">
            <a:avLst/>
          </a:prstGeom>
          <a:noFill/>
          <a:ln w="82552">
            <a:solidFill>
              <a:srgbClr val="EAEAEA"/>
            </a:solidFill>
            <a:prstDash val="solid"/>
            <a:miter/>
          </a:ln>
        </p:spPr>
      </p:pic>
      <p:pic>
        <p:nvPicPr>
          <p:cNvPr id="5" name="Picture 12"/>
          <p:cNvPicPr>
            <a:picLocks noMove="1" noResize="1"/>
          </p:cNvPicPr>
          <p:nvPr/>
        </p:nvPicPr>
        <p:blipFill>
          <a:blip r:embed="rId4"/>
          <a:stretch>
            <a:fillRect/>
          </a:stretch>
        </p:blipFill>
        <p:spPr>
          <a:xfrm>
            <a:off x="0" y="0"/>
            <a:ext cx="12191996" cy="6858000"/>
          </a:xfrm>
          <a:prstGeom prst="rect">
            <a:avLst/>
          </a:prstGeom>
          <a:noFill/>
          <a:ln>
            <a:noFill/>
          </a:ln>
        </p:spPr>
      </p:pic>
      <p:sp>
        <p:nvSpPr>
          <p:cNvPr id="6" name="Title 1"/>
          <p:cNvSpPr txBox="1">
            <a:spLocks noGrp="1"/>
          </p:cNvSpPr>
          <p:nvPr>
            <p:ph type="title"/>
          </p:nvPr>
        </p:nvSpPr>
        <p:spPr>
          <a:xfrm>
            <a:off x="914400" y="641351"/>
            <a:ext cx="10106771" cy="1573216"/>
          </a:xfrm>
        </p:spPr>
        <p:txBody>
          <a:bodyPr/>
          <a:lstStyle/>
          <a:p>
            <a:pPr lvl="0"/>
            <a:r>
              <a:rPr lang="ja-JP" altLang="en-US" b="1" dirty="0">
                <a:latin typeface="微軟正黑體" panose="020B0604030504040204" pitchFamily="34" charset="-120"/>
                <a:ea typeface="微軟正黑體" panose="020B0604030504040204" pitchFamily="34" charset="-120"/>
              </a:rPr>
              <a:t>反思：香港的土地私產權情況</a:t>
            </a:r>
            <a:endParaRPr lang="en-US" b="1" dirty="0">
              <a:latin typeface="微軟正黑體" panose="020B0604030504040204" pitchFamily="34" charset="-120"/>
              <a:ea typeface="微軟正黑體" panose="020B0604030504040204" pitchFamily="34" charset="-120"/>
            </a:endParaRPr>
          </a:p>
          <a:p>
            <a:pPr lvl="0"/>
            <a:endParaRPr lang="en-US" dirty="0"/>
          </a:p>
        </p:txBody>
      </p:sp>
      <p:sp>
        <p:nvSpPr>
          <p:cNvPr id="7" name="Content Placeholder 2"/>
          <p:cNvSpPr txBox="1">
            <a:spLocks noGrp="1"/>
          </p:cNvSpPr>
          <p:nvPr>
            <p:ph idx="1"/>
          </p:nvPr>
        </p:nvSpPr>
        <p:spPr>
          <a:xfrm>
            <a:off x="952612" y="1981203"/>
            <a:ext cx="6951524" cy="4348173"/>
          </a:xfrm>
        </p:spPr>
        <p:txBody>
          <a:bodyPr>
            <a:normAutofit/>
          </a:bodyPr>
          <a:lstStyle/>
          <a:p>
            <a:pPr lvl="0"/>
            <a:r>
              <a:rPr lang="ja-JP" altLang="en-US" sz="3200" dirty="0">
                <a:latin typeface="微軟正黑體" panose="020B0604030504040204" pitchFamily="34" charset="-120"/>
                <a:ea typeface="微軟正黑體" panose="020B0604030504040204" pitchFamily="34" charset="-120"/>
              </a:rPr>
              <a:t>香港運用土地情況：地產霸權。富者愈富、貧者愈貧。</a:t>
            </a:r>
          </a:p>
          <a:p>
            <a:pPr lvl="0"/>
            <a:r>
              <a:rPr lang="ja-JP" altLang="en-US" sz="3200" dirty="0">
                <a:latin typeface="微軟正黑體" panose="020B0604030504040204" pitchFamily="34" charset="-120"/>
                <a:ea typeface="微軟正黑體" panose="020B0604030504040204" pitchFamily="34" charset="-120"/>
              </a:rPr>
              <a:t>反映貧富收入差距的堅尼系數出爐，統計處</a:t>
            </a:r>
            <a:r>
              <a:rPr lang="en-US" sz="3200" dirty="0">
                <a:latin typeface="微軟正黑體" panose="020B0604030504040204" pitchFamily="34" charset="-120"/>
                <a:ea typeface="微軟正黑體" panose="020B0604030504040204" pitchFamily="34" charset="-120"/>
              </a:rPr>
              <a:t>2016</a:t>
            </a:r>
            <a:r>
              <a:rPr lang="ja-JP" altLang="en-US" sz="3200" dirty="0">
                <a:latin typeface="微軟正黑體" panose="020B0604030504040204" pitchFamily="34" charset="-120"/>
                <a:ea typeface="微軟正黑體" panose="020B0604030504040204" pitchFamily="34" charset="-120"/>
              </a:rPr>
              <a:t>年最新數字為</a:t>
            </a:r>
            <a:r>
              <a:rPr lang="en-US" sz="3200" dirty="0">
                <a:latin typeface="微軟正黑體" panose="020B0604030504040204" pitchFamily="34" charset="-120"/>
                <a:ea typeface="微軟正黑體" panose="020B0604030504040204" pitchFamily="34" charset="-120"/>
              </a:rPr>
              <a:t>0.539</a:t>
            </a:r>
            <a:r>
              <a:rPr lang="ja-JP" altLang="en-US" sz="3200" dirty="0">
                <a:latin typeface="微軟正黑體" panose="020B0604030504040204" pitchFamily="34" charset="-120"/>
                <a:ea typeface="微軟正黑體" panose="020B0604030504040204" pitchFamily="34" charset="-120"/>
              </a:rPr>
              <a:t>，創</a:t>
            </a:r>
            <a:r>
              <a:rPr lang="en-US" sz="3200" dirty="0">
                <a:latin typeface="微軟正黑體" panose="020B0604030504040204" pitchFamily="34" charset="-120"/>
                <a:ea typeface="微軟正黑體" panose="020B0604030504040204" pitchFamily="34" charset="-120"/>
              </a:rPr>
              <a:t>45</a:t>
            </a:r>
            <a:r>
              <a:rPr lang="ja-JP" altLang="en-US" sz="3200" dirty="0">
                <a:latin typeface="微軟正黑體" panose="020B0604030504040204" pitchFamily="34" charset="-120"/>
                <a:ea typeface="微軟正黑體" panose="020B0604030504040204" pitchFamily="34" charset="-120"/>
              </a:rPr>
              <a:t>年來新高。</a:t>
            </a:r>
            <a:endParaRPr lang="en-US" sz="3200" dirty="0">
              <a:latin typeface="微軟正黑體" panose="020B0604030504040204" pitchFamily="34" charset="-120"/>
              <a:ea typeface="微軟正黑體" panose="020B0604030504040204" pitchFamily="34" charset="-120"/>
            </a:endParaRPr>
          </a:p>
          <a:p>
            <a:pPr lvl="0"/>
            <a:r>
              <a:rPr lang="ja-JP" altLang="en-US" sz="3200" dirty="0">
                <a:latin typeface="微軟正黑體" panose="020B0604030504040204" pitchFamily="34" charset="-120"/>
                <a:ea typeface="微軟正黑體" panose="020B0604030504040204" pitchFamily="34" charset="-120"/>
              </a:rPr>
              <a:t>香港在已發展經濟體系中，貧富「最懸殊」的地方；最富有一成人的收入，是最貧窮一成人十八倍，並掌握三份一財政來源。</a:t>
            </a:r>
            <a:r>
              <a:rPr lang="en-US" sz="3200" dirty="0">
                <a:latin typeface="微軟正黑體" panose="020B0604030504040204" pitchFamily="34" charset="-120"/>
                <a:ea typeface="微軟正黑體" panose="020B0604030504040204" pitchFamily="34" charset="-120"/>
              </a:rPr>
              <a:t>(</a:t>
            </a:r>
            <a:r>
              <a:rPr lang="ja-JP" altLang="en-US" sz="3200" dirty="0">
                <a:latin typeface="微軟正黑體" panose="020B0604030504040204" pitchFamily="34" charset="-120"/>
                <a:ea typeface="微軟正黑體" panose="020B0604030504040204" pitchFamily="34" charset="-120"/>
              </a:rPr>
              <a:t>聯合國開發計劃署</a:t>
            </a:r>
            <a:r>
              <a:rPr lang="en-US" sz="3200" dirty="0" smtClean="0">
                <a:latin typeface="微軟正黑體" panose="020B0604030504040204" pitchFamily="34" charset="-120"/>
                <a:ea typeface="微軟正黑體" panose="020B0604030504040204" pitchFamily="34" charset="-120"/>
              </a:rPr>
              <a:t>)</a:t>
            </a:r>
            <a:endParaRPr lang="en-US" sz="3200" dirty="0">
              <a:latin typeface="微軟正黑體" panose="020B0604030504040204" pitchFamily="34" charset="-120"/>
              <a:ea typeface="微軟正黑體" panose="020B0604030504040204" pitchFamily="34" charset="-120"/>
            </a:endParaRPr>
          </a:p>
        </p:txBody>
      </p:sp>
      <p:sp>
        <p:nvSpPr>
          <p:cNvPr id="9" name="頁尾版面配置區 8"/>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10" name="投影片編號版面配置區 9"/>
          <p:cNvSpPr>
            <a:spLocks noGrp="1"/>
          </p:cNvSpPr>
          <p:nvPr>
            <p:ph type="sldNum" sz="quarter" idx="12"/>
          </p:nvPr>
        </p:nvSpPr>
        <p:spPr/>
        <p:txBody>
          <a:bodyPr/>
          <a:lstStyle/>
          <a:p>
            <a:fld id="{330EA680-D336-4FF7-8B7A-9848BB0A1C32}" type="slidenum">
              <a:rPr lang="en-US" smtClean="0"/>
              <a:pPr/>
              <a:t>40</a:t>
            </a:fld>
            <a:endParaRPr lang="en-US"/>
          </a:p>
        </p:txBody>
      </p:sp>
    </p:spTree>
    <p:extLst>
      <p:ext uri="{BB962C8B-B14F-4D97-AF65-F5344CB8AC3E}">
        <p14:creationId xmlns="" xmlns:p14="http://schemas.microsoft.com/office/powerpoint/2010/main" val="9908924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r>
              <a:rPr lang="ja-JP" altLang="en-US" b="1" dirty="0">
                <a:latin typeface="微軟正黑體" panose="020B0604030504040204" pitchFamily="34" charset="-120"/>
                <a:ea typeface="微軟正黑體" panose="020B0604030504040204" pitchFamily="34" charset="-120"/>
              </a:rPr>
              <a:t>反思：中國的知識產權</a:t>
            </a:r>
            <a:r>
              <a:rPr lang="ja-JP" altLang="en-US" b="1" dirty="0" smtClean="0">
                <a:latin typeface="微軟正黑體" panose="020B0604030504040204" pitchFamily="34" charset="-120"/>
                <a:ea typeface="微軟正黑體" panose="020B0604030504040204" pitchFamily="34" charset="-120"/>
              </a:rPr>
              <a:t>情況</a:t>
            </a:r>
            <a:endParaRPr lang="en-US" b="1" dirty="0">
              <a:latin typeface="微軟正黑體" panose="020B0604030504040204" pitchFamily="34" charset="-120"/>
              <a:ea typeface="微軟正黑體" panose="020B0604030504040204" pitchFamily="34" charset="-120"/>
            </a:endParaRPr>
          </a:p>
        </p:txBody>
      </p:sp>
      <p:sp>
        <p:nvSpPr>
          <p:cNvPr id="3" name="Content Placeholder 2"/>
          <p:cNvSpPr txBox="1">
            <a:spLocks noGrp="1"/>
          </p:cNvSpPr>
          <p:nvPr>
            <p:ph idx="1"/>
          </p:nvPr>
        </p:nvSpPr>
        <p:spPr>
          <a:xfrm>
            <a:off x="859623" y="1565325"/>
            <a:ext cx="10363827" cy="4981023"/>
          </a:xfrm>
        </p:spPr>
        <p:txBody>
          <a:bodyPr>
            <a:noAutofit/>
          </a:bodyPr>
          <a:lstStyle/>
          <a:p>
            <a:pPr lvl="0" algn="just"/>
            <a:r>
              <a:rPr lang="ja-JP" altLang="en-US" sz="3200" dirty="0">
                <a:latin typeface="微軟正黑體" panose="020B0604030504040204" pitchFamily="34" charset="-120"/>
                <a:ea typeface="微軟正黑體" panose="020B0604030504040204" pitchFamily="34" charset="-120"/>
              </a:rPr>
              <a:t>美國商會全球知識產權中心</a:t>
            </a:r>
            <a:r>
              <a:rPr lang="en-US" sz="3200" dirty="0">
                <a:latin typeface="微軟正黑體" panose="020B0604030504040204" pitchFamily="34" charset="-120"/>
                <a:ea typeface="微軟正黑體" panose="020B0604030504040204" pitchFamily="34" charset="-120"/>
              </a:rPr>
              <a:t>（GIPC</a:t>
            </a:r>
            <a:r>
              <a:rPr lang="ja-JP" altLang="en-US" sz="3200" dirty="0">
                <a:latin typeface="微軟正黑體" panose="020B0604030504040204" pitchFamily="34" charset="-120"/>
                <a:ea typeface="微軟正黑體" panose="020B0604030504040204" pitchFamily="34" charset="-120"/>
              </a:rPr>
              <a:t>）去年發表了</a:t>
            </a:r>
            <a:r>
              <a:rPr lang="en-US" sz="3200" dirty="0">
                <a:latin typeface="微軟正黑體" panose="020B0604030504040204" pitchFamily="34" charset="-120"/>
                <a:ea typeface="微軟正黑體" panose="020B0604030504040204" pitchFamily="34" charset="-120"/>
              </a:rPr>
              <a:t>《2017</a:t>
            </a:r>
            <a:r>
              <a:rPr lang="ja-JP" altLang="en-US" sz="3200" dirty="0">
                <a:latin typeface="微軟正黑體" panose="020B0604030504040204" pitchFamily="34" charset="-120"/>
                <a:ea typeface="微軟正黑體" panose="020B0604030504040204" pitchFamily="34" charset="-120"/>
              </a:rPr>
              <a:t>年國際知識產權指數</a:t>
            </a:r>
            <a:r>
              <a:rPr lang="en-US" sz="3200" dirty="0">
                <a:latin typeface="微軟正黑體" panose="020B0604030504040204" pitchFamily="34" charset="-120"/>
                <a:ea typeface="微軟正黑體" panose="020B0604030504040204" pitchFamily="34" charset="-120"/>
              </a:rPr>
              <a:t>》（2017 International Intellectual Property Index</a:t>
            </a:r>
            <a:r>
              <a:rPr lang="ja-JP" altLang="en-US" sz="3200" dirty="0">
                <a:latin typeface="微軟正黑體" panose="020B0604030504040204" pitchFamily="34" charset="-120"/>
                <a:ea typeface="微軟正黑體" panose="020B0604030504040204" pitchFamily="34" charset="-120"/>
              </a:rPr>
              <a:t>）報告，對</a:t>
            </a:r>
            <a:r>
              <a:rPr lang="en-US" sz="3200" dirty="0">
                <a:latin typeface="微軟正黑體" panose="020B0604030504040204" pitchFamily="34" charset="-120"/>
                <a:ea typeface="微軟正黑體" panose="020B0604030504040204" pitchFamily="34" charset="-120"/>
              </a:rPr>
              <a:t>45</a:t>
            </a:r>
            <a:r>
              <a:rPr lang="ja-JP" altLang="en-US" sz="3200" dirty="0">
                <a:latin typeface="微軟正黑體" panose="020B0604030504040204" pitchFamily="34" charset="-120"/>
                <a:ea typeface="微軟正黑體" panose="020B0604030504040204" pitchFamily="34" charset="-120"/>
              </a:rPr>
              <a:t>個國家的知識產權保護環境進行了調查</a:t>
            </a:r>
            <a:r>
              <a:rPr lang="en-US" sz="3200" dirty="0">
                <a:latin typeface="微軟正黑體" panose="020B0604030504040204" pitchFamily="34" charset="-120"/>
                <a:ea typeface="微軟正黑體" panose="020B0604030504040204" pitchFamily="34" charset="-120"/>
              </a:rPr>
              <a:t>。</a:t>
            </a:r>
          </a:p>
          <a:p>
            <a:pPr lvl="0" algn="just"/>
            <a:r>
              <a:rPr lang="ja-JP" altLang="en-US" sz="3200" dirty="0">
                <a:latin typeface="微軟正黑體" panose="020B0604030504040204" pitchFamily="34" charset="-120"/>
                <a:ea typeface="微軟正黑體" panose="020B0604030504040204" pitchFamily="34" charset="-120"/>
              </a:rPr>
              <a:t>中國排名第</a:t>
            </a:r>
            <a:r>
              <a:rPr lang="en-US" sz="3200" dirty="0">
                <a:latin typeface="微軟正黑體" panose="020B0604030504040204" pitchFamily="34" charset="-120"/>
                <a:ea typeface="微軟正黑體" panose="020B0604030504040204" pitchFamily="34" charset="-120"/>
              </a:rPr>
              <a:t>27</a:t>
            </a:r>
            <a:r>
              <a:rPr lang="ja-JP" altLang="en-US" sz="3200" dirty="0">
                <a:latin typeface="微軟正黑體" panose="020B0604030504040204" pitchFamily="34" charset="-120"/>
                <a:ea typeface="微軟正黑體" panose="020B0604030504040204" pitchFamily="34" charset="-120"/>
              </a:rPr>
              <a:t>位，排在馬來西亞、墨西哥、土耳其等小國之後</a:t>
            </a:r>
            <a:r>
              <a:rPr lang="en-US" sz="3200" dirty="0">
                <a:latin typeface="微軟正黑體" panose="020B0604030504040204" pitchFamily="34" charset="-120"/>
                <a:ea typeface="微軟正黑體" panose="020B0604030504040204" pitchFamily="34" charset="-120"/>
              </a:rPr>
              <a:t>。GIPC</a:t>
            </a:r>
            <a:r>
              <a:rPr lang="ja-JP" altLang="en-US" sz="3200" dirty="0">
                <a:latin typeface="微軟正黑體" panose="020B0604030504040204" pitchFamily="34" charset="-120"/>
                <a:ea typeface="微軟正黑體" panose="020B0604030504040204" pitchFamily="34" charset="-120"/>
              </a:rPr>
              <a:t>報告特別提到，中共長期嚴重侵犯知識產權</a:t>
            </a:r>
            <a:r>
              <a:rPr lang="en-US" sz="3200" dirty="0">
                <a:latin typeface="微軟正黑體" panose="020B0604030504040204" pitchFamily="34" charset="-120"/>
                <a:ea typeface="微軟正黑體" panose="020B0604030504040204" pitchFamily="34" charset="-120"/>
              </a:rPr>
              <a:t>。</a:t>
            </a:r>
          </a:p>
          <a:p>
            <a:pPr lvl="0" algn="just"/>
            <a:r>
              <a:rPr lang="en-US" sz="3200" dirty="0">
                <a:latin typeface="微軟正黑體" panose="020B0604030504040204" pitchFamily="34" charset="-120"/>
                <a:ea typeface="微軟正黑體" panose="020B0604030504040204" pitchFamily="34" charset="-120"/>
              </a:rPr>
              <a:t>GIPC</a:t>
            </a:r>
            <a:r>
              <a:rPr lang="ja-JP" altLang="en-US" sz="3200" dirty="0">
                <a:latin typeface="微軟正黑體" panose="020B0604030504040204" pitchFamily="34" charset="-120"/>
                <a:ea typeface="微軟正黑體" panose="020B0604030504040204" pitchFamily="34" charset="-120"/>
              </a:rPr>
              <a:t>的報告中強調，知識產權保護力度越強的國家，其創新程度越高；反之，知識產權保護環境差的國家，其創新和發展長期受到阻礙</a:t>
            </a:r>
            <a:r>
              <a:rPr lang="en-US" sz="3200" dirty="0" smtClean="0">
                <a:latin typeface="微軟正黑體" panose="020B0604030504040204" pitchFamily="34" charset="-120"/>
                <a:ea typeface="微軟正黑體" panose="020B0604030504040204" pitchFamily="34" charset="-120"/>
              </a:rPr>
              <a:t>。</a:t>
            </a:r>
            <a:endParaRPr lang="en-US" sz="3200"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41</a:t>
            </a:fld>
            <a:endParaRPr lang="en-US"/>
          </a:p>
        </p:txBody>
      </p:sp>
    </p:spTree>
    <p:extLst>
      <p:ext uri="{BB962C8B-B14F-4D97-AF65-F5344CB8AC3E}">
        <p14:creationId xmlns="" xmlns:p14="http://schemas.microsoft.com/office/powerpoint/2010/main" val="25454646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154768" y="438153"/>
            <a:ext cx="10238719" cy="1595435"/>
          </a:xfrm>
        </p:spPr>
        <p:txBody>
          <a:bodyPr anchorCtr="0"/>
          <a:lstStyle/>
          <a:p>
            <a:pPr lvl="0" algn="l"/>
            <a:r>
              <a:rPr lang="zh-TW" altLang="en-US" b="1" dirty="0" smtClean="0">
                <a:latin typeface="微軟正黑體" panose="020B0604030504040204" pitchFamily="34" charset="-120"/>
                <a:ea typeface="微軟正黑體" panose="020B0604030504040204" pitchFamily="34" charset="-120"/>
              </a:rPr>
              <a:t>小</a:t>
            </a:r>
            <a:r>
              <a:rPr lang="ja-JP" altLang="en-US" b="1" dirty="0" smtClean="0">
                <a:latin typeface="微軟正黑體" panose="020B0604030504040204" pitchFamily="34" charset="-120"/>
                <a:ea typeface="微軟正黑體" panose="020B0604030504040204" pitchFamily="34" charset="-120"/>
              </a:rPr>
              <a:t>結</a:t>
            </a:r>
            <a:endParaRPr lang="en-US" b="1" dirty="0">
              <a:latin typeface="微軟正黑體" panose="020B0604030504040204" pitchFamily="34" charset="-120"/>
              <a:ea typeface="微軟正黑體" panose="020B0604030504040204" pitchFamily="34" charset="-120"/>
            </a:endParaRPr>
          </a:p>
        </p:txBody>
      </p:sp>
      <p:sp>
        <p:nvSpPr>
          <p:cNvPr id="3" name="Content Placeholder 2"/>
          <p:cNvSpPr txBox="1">
            <a:spLocks noGrp="1"/>
          </p:cNvSpPr>
          <p:nvPr>
            <p:ph idx="1"/>
          </p:nvPr>
        </p:nvSpPr>
        <p:spPr>
          <a:xfrm>
            <a:off x="1066921" y="1943100"/>
            <a:ext cx="10363827" cy="4386276"/>
          </a:xfrm>
        </p:spPr>
        <p:txBody>
          <a:bodyPr>
            <a:noAutofit/>
          </a:bodyPr>
          <a:lstStyle/>
          <a:p>
            <a:pPr lvl="0"/>
            <a:r>
              <a:rPr lang="ja-JP" altLang="en-US" sz="3200" b="1" dirty="0">
                <a:latin typeface="微軟正黑體" panose="020B0604030504040204" pitchFamily="34" charset="-120"/>
                <a:ea typeface="微軟正黑體" panose="020B0604030504040204" pitchFamily="34" charset="-120"/>
              </a:rPr>
              <a:t>無論個人、家庭、社會都先於國家，又因為國家的存在就為要保護人民的權利，而非壓制人民的權利。</a:t>
            </a:r>
            <a:endParaRPr lang="en-US" sz="3200" dirty="0">
              <a:latin typeface="微軟正黑體" panose="020B0604030504040204" pitchFamily="34" charset="-120"/>
              <a:ea typeface="微軟正黑體" panose="020B0604030504040204" pitchFamily="34" charset="-120"/>
            </a:endParaRPr>
          </a:p>
          <a:p>
            <a:pPr lvl="0"/>
            <a:r>
              <a:rPr lang="ja-JP" altLang="en-US" sz="3200" dirty="0">
                <a:latin typeface="微軟正黑體" panose="020B0604030504040204" pitchFamily="34" charset="-120"/>
                <a:ea typeface="微軟正黑體" panose="020B0604030504040204" pitchFamily="34" charset="-120"/>
              </a:rPr>
              <a:t>私有產業權是真正的社會</a:t>
            </a:r>
            <a:r>
              <a:rPr lang="en-US" sz="3200" dirty="0">
                <a:latin typeface="微軟正黑體" panose="020B0604030504040204" pitchFamily="34" charset="-120"/>
                <a:ea typeface="微軟正黑體" panose="020B0604030504040204" pitchFamily="34" charset="-120"/>
              </a:rPr>
              <a:t>/</a:t>
            </a:r>
            <a:r>
              <a:rPr lang="ja-JP" altLang="en-US" sz="3200" dirty="0">
                <a:latin typeface="微軟正黑體" panose="020B0604030504040204" pitchFamily="34" charset="-120"/>
                <a:ea typeface="微軟正黑體" panose="020B0604030504040204" pitchFamily="34" charset="-120"/>
              </a:rPr>
              <a:t>民主經濟的主要元素，它是正確社會秩序的保証。</a:t>
            </a:r>
            <a:endParaRPr lang="en-US" sz="3200" dirty="0">
              <a:latin typeface="微軟正黑體" panose="020B0604030504040204" pitchFamily="34" charset="-120"/>
              <a:ea typeface="微軟正黑體" panose="020B0604030504040204" pitchFamily="34" charset="-120"/>
            </a:endParaRPr>
          </a:p>
          <a:p>
            <a:pPr lvl="0"/>
            <a:r>
              <a:rPr lang="ja-JP" altLang="en-US" sz="3200" dirty="0">
                <a:latin typeface="微軟正黑體" panose="020B0604030504040204" pitchFamily="34" charset="-120"/>
                <a:ea typeface="微軟正黑體" panose="020B0604030504040204" pitchFamily="34" charset="-120"/>
              </a:rPr>
              <a:t>通諭強調社會化：個人參與建設世界團體的重要性。它開啟了人與不同團體</a:t>
            </a:r>
            <a:r>
              <a:rPr lang="ja-JP" altLang="en-US" sz="3200" dirty="0" smtClean="0">
                <a:latin typeface="微軟正黑體" panose="020B0604030504040204" pitchFamily="34" charset="-120"/>
                <a:ea typeface="微軟正黑體" panose="020B0604030504040204" pitchFamily="34" charset="-120"/>
              </a:rPr>
              <a:t>合作</a:t>
            </a:r>
            <a:r>
              <a:rPr lang="zh-TW" altLang="en-US" sz="3200" dirty="0">
                <a:latin typeface="微軟正黑體" panose="020B0604030504040204" pitchFamily="34" charset="-120"/>
                <a:ea typeface="微軟正黑體" panose="020B0604030504040204" pitchFamily="34" charset="-120"/>
              </a:rPr>
              <a:t>，</a:t>
            </a:r>
            <a:r>
              <a:rPr lang="en-US" sz="3200" dirty="0" smtClean="0">
                <a:latin typeface="微軟正黑體" panose="020B0604030504040204" pitchFamily="34" charset="-120"/>
                <a:ea typeface="微軟正黑體" panose="020B0604030504040204" pitchFamily="34" charset="-120"/>
              </a:rPr>
              <a:t> </a:t>
            </a:r>
            <a:r>
              <a:rPr lang="ja-JP" altLang="en-US" sz="3200" dirty="0">
                <a:latin typeface="微軟正黑體" panose="020B0604030504040204" pitchFamily="34" charset="-120"/>
                <a:ea typeface="微軟正黑體" panose="020B0604030504040204" pitchFamily="34" charset="-120"/>
              </a:rPr>
              <a:t>一同關懷社會的不同利益。</a:t>
            </a:r>
            <a:endParaRPr lang="en-US" sz="3200" dirty="0">
              <a:latin typeface="微軟正黑體" panose="020B0604030504040204" pitchFamily="34" charset="-120"/>
              <a:ea typeface="微軟正黑體"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42</a:t>
            </a:fld>
            <a:endParaRPr lang="en-US"/>
          </a:p>
        </p:txBody>
      </p:sp>
    </p:spTree>
    <p:extLst>
      <p:ext uri="{BB962C8B-B14F-4D97-AF65-F5344CB8AC3E}">
        <p14:creationId xmlns="" xmlns:p14="http://schemas.microsoft.com/office/powerpoint/2010/main" val="31563541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4DB44D-646E-4E99-B116-9D2F5B1CE337}"/>
              </a:ext>
            </a:extLst>
          </p:cNvPr>
          <p:cNvSpPr>
            <a:spLocks noGrp="1"/>
          </p:cNvSpPr>
          <p:nvPr>
            <p:ph type="title"/>
          </p:nvPr>
        </p:nvSpPr>
        <p:spPr/>
        <p:txBody>
          <a:bodyPr>
            <a:normAutofit/>
          </a:bodyPr>
          <a:lstStyle/>
          <a:p>
            <a:pPr marL="0" indent="0"/>
            <a:r>
              <a:rPr lang="en-US" altLang="zh-TW" b="1" dirty="0">
                <a:solidFill>
                  <a:srgbClr val="800000"/>
                </a:solidFill>
                <a:latin typeface="微軟正黑體" panose="020B0604030504040204" pitchFamily="34" charset="-120"/>
                <a:ea typeface="微軟正黑體" panose="020B0604030504040204" pitchFamily="34" charset="-120"/>
              </a:rPr>
              <a:t>(</a:t>
            </a:r>
            <a:r>
              <a:rPr lang="zh-TW" altLang="en-US" b="1" dirty="0">
                <a:solidFill>
                  <a:srgbClr val="800000"/>
                </a:solidFill>
                <a:latin typeface="微軟正黑體" panose="020B0604030504040204" pitchFamily="34" charset="-120"/>
                <a:ea typeface="微軟正黑體" panose="020B0604030504040204" pitchFamily="34" charset="-120"/>
              </a:rPr>
              <a:t>四</a:t>
            </a:r>
            <a:r>
              <a:rPr lang="en-US" altLang="zh-TW" b="1" dirty="0">
                <a:solidFill>
                  <a:srgbClr val="800000"/>
                </a:solidFill>
                <a:latin typeface="微軟正黑體" panose="020B0604030504040204" pitchFamily="34" charset="-120"/>
                <a:ea typeface="微軟正黑體" panose="020B0604030504040204" pitchFamily="34" charset="-120"/>
              </a:rPr>
              <a:t>) </a:t>
            </a:r>
            <a:r>
              <a:rPr lang="zh-HK" altLang="en-US" b="1" dirty="0">
                <a:solidFill>
                  <a:srgbClr val="800000"/>
                </a:solidFill>
                <a:latin typeface="微軟正黑體" panose="020B0604030504040204" pitchFamily="34" charset="-120"/>
                <a:ea typeface="微軟正黑體" panose="020B0604030504040204" pitchFamily="34" charset="-120"/>
              </a:rPr>
              <a:t>重振</a:t>
            </a:r>
            <a:r>
              <a:rPr lang="zh-HK" altLang="en-US" b="1" dirty="0" smtClean="0">
                <a:solidFill>
                  <a:srgbClr val="800000"/>
                </a:solidFill>
                <a:latin typeface="微軟正黑體" panose="020B0604030504040204" pitchFamily="34" charset="-120"/>
                <a:ea typeface="微軟正黑體" panose="020B0604030504040204" pitchFamily="34" charset="-120"/>
              </a:rPr>
              <a:t>農業</a:t>
            </a:r>
            <a:r>
              <a:rPr lang="en-US" altLang="ja-JP" b="1" dirty="0">
                <a:solidFill>
                  <a:srgbClr val="800000"/>
                </a:solidFill>
                <a:latin typeface="微軟正黑體" panose="020B0604030504040204" pitchFamily="34" charset="-120"/>
                <a:ea typeface="微軟正黑體" panose="020B0604030504040204" pitchFamily="34" charset="-120"/>
              </a:rPr>
              <a:t/>
            </a:r>
            <a:br>
              <a:rPr lang="en-US" altLang="ja-JP" b="1" dirty="0">
                <a:solidFill>
                  <a:srgbClr val="800000"/>
                </a:solidFill>
                <a:latin typeface="微軟正黑體" panose="020B0604030504040204" pitchFamily="34" charset="-120"/>
                <a:ea typeface="微軟正黑體" panose="020B0604030504040204" pitchFamily="34" charset="-120"/>
              </a:rPr>
            </a:br>
            <a:endParaRPr lang="en-US" b="1" dirty="0">
              <a:solidFill>
                <a:srgbClr val="800000"/>
              </a:solidFill>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normAutofit/>
          </a:bodyPr>
          <a:lstStyle/>
          <a:p>
            <a:pPr marL="82296">
              <a:tabLst>
                <a:tab pos="1619250" algn="l"/>
              </a:tabLst>
            </a:pPr>
            <a:r>
              <a:rPr lang="zh-TW" altLang="en-US" sz="2800" dirty="0" smtClean="0">
                <a:solidFill>
                  <a:schemeClr val="tx1"/>
                </a:solidFill>
              </a:rPr>
              <a:t>任振聰 </a:t>
            </a:r>
            <a:r>
              <a:rPr lang="en-US" altLang="zh-HK" sz="2800" dirty="0" smtClean="0">
                <a:solidFill>
                  <a:schemeClr val="tx1"/>
                </a:solidFill>
              </a:rPr>
              <a:t>Jimmy Yam</a:t>
            </a:r>
            <a:endParaRPr lang="zh-TW" altLang="en-US" sz="2800" dirty="0" smtClean="0">
              <a:solidFill>
                <a:schemeClr val="tx1"/>
              </a:solidFill>
            </a:endParaRPr>
          </a:p>
          <a:p>
            <a:pPr marL="82296">
              <a:tabLst>
                <a:tab pos="1619250" algn="l"/>
              </a:tabLst>
            </a:pPr>
            <a:endParaRPr lang="en-US" altLang="zh-HK" sz="2800" dirty="0">
              <a:solidFill>
                <a:schemeClr val="tx1"/>
              </a:solidFill>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43</a:t>
            </a:fld>
            <a:endParaRPr lang="en-US"/>
          </a:p>
        </p:txBody>
      </p:sp>
    </p:spTree>
    <p:extLst>
      <p:ext uri="{BB962C8B-B14F-4D97-AF65-F5344CB8AC3E}">
        <p14:creationId xmlns="" xmlns:p14="http://schemas.microsoft.com/office/powerpoint/2010/main" val="6938583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23392" y="692696"/>
            <a:ext cx="10972800" cy="864096"/>
          </a:xfrm>
        </p:spPr>
        <p:txBody>
          <a:bodyPr>
            <a:normAutofit/>
          </a:bodyPr>
          <a:lstStyle/>
          <a:p>
            <a:r>
              <a:rPr lang="en-US" b="1" u="sng" dirty="0" smtClean="0"/>
              <a:t>Agriculture</a:t>
            </a:r>
            <a:endParaRPr lang="en-US" b="1" u="sng" dirty="0"/>
          </a:p>
        </p:txBody>
      </p:sp>
      <p:pic>
        <p:nvPicPr>
          <p:cNvPr id="7" name="內容版面配置區 6"/>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243659" y="1988840"/>
            <a:ext cx="5511704" cy="3096344"/>
          </a:xfrm>
        </p:spPr>
      </p:pic>
      <p:pic>
        <p:nvPicPr>
          <p:cNvPr id="8" name="內容版面配置區 7"/>
          <p:cNvPicPr>
            <a:picLocks noGrp="1" noChangeAspect="1"/>
          </p:cNvPicPr>
          <p:nvPr>
            <p:ph sz="half" idx="2"/>
          </p:nvPr>
        </p:nvPicPr>
        <p:blipFill>
          <a:blip r:embed="rId3">
            <a:extLst>
              <a:ext uri="{28A0092B-C50C-407E-A947-70E740481C1C}">
                <a14:useLocalDpi xmlns="" xmlns:a14="http://schemas.microsoft.com/office/drawing/2010/main" val="0"/>
              </a:ext>
            </a:extLst>
          </a:blip>
          <a:stretch>
            <a:fillRect/>
          </a:stretch>
        </p:blipFill>
        <p:spPr>
          <a:xfrm>
            <a:off x="6096000" y="1988840"/>
            <a:ext cx="5856651" cy="3096344"/>
          </a:xfrm>
        </p:spPr>
      </p:pic>
      <p:sp>
        <p:nvSpPr>
          <p:cNvPr id="2" name="頁尾版面配置區 1"/>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3" name="投影片編號版面配置區 2"/>
          <p:cNvSpPr>
            <a:spLocks noGrp="1"/>
          </p:cNvSpPr>
          <p:nvPr>
            <p:ph type="sldNum" sz="quarter" idx="12"/>
          </p:nvPr>
        </p:nvSpPr>
        <p:spPr/>
        <p:txBody>
          <a:bodyPr/>
          <a:lstStyle/>
          <a:p>
            <a:fld id="{330EA680-D336-4FF7-8B7A-9848BB0A1C32}" type="slidenum">
              <a:rPr lang="en-US" smtClean="0"/>
              <a:pPr/>
              <a:t>44</a:t>
            </a:fld>
            <a:endParaRPr lang="en-US"/>
          </a:p>
        </p:txBody>
      </p:sp>
    </p:spTree>
    <p:extLst>
      <p:ext uri="{BB962C8B-B14F-4D97-AF65-F5344CB8AC3E}">
        <p14:creationId xmlns="" xmlns:p14="http://schemas.microsoft.com/office/powerpoint/2010/main" val="3027965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92480" y="67945"/>
            <a:ext cx="10515600" cy="979805"/>
          </a:xfrm>
        </p:spPr>
        <p:txBody>
          <a:bodyPr>
            <a:normAutofit/>
          </a:bodyPr>
          <a:lstStyle/>
          <a:p>
            <a:r>
              <a:rPr lang="en-US" sz="4000" b="1" u="sng" dirty="0" smtClean="0"/>
              <a:t>Background on Agriculture</a:t>
            </a:r>
            <a:endParaRPr lang="en-US" sz="4000" b="1" u="sng" dirty="0"/>
          </a:p>
        </p:txBody>
      </p:sp>
      <p:sp>
        <p:nvSpPr>
          <p:cNvPr id="3" name="內容版面配置區 2"/>
          <p:cNvSpPr>
            <a:spLocks noGrp="1"/>
          </p:cNvSpPr>
          <p:nvPr>
            <p:ph idx="1"/>
          </p:nvPr>
        </p:nvSpPr>
        <p:spPr>
          <a:xfrm>
            <a:off x="773430" y="1047750"/>
            <a:ext cx="10515600" cy="5410200"/>
          </a:xfrm>
        </p:spPr>
        <p:txBody>
          <a:bodyPr>
            <a:noAutofit/>
          </a:bodyPr>
          <a:lstStyle/>
          <a:p>
            <a:r>
              <a:rPr lang="en-US" dirty="0">
                <a:solidFill>
                  <a:schemeClr val="tx2"/>
                </a:solidFill>
              </a:rPr>
              <a:t>Changes and Development in 20 years before 1961</a:t>
            </a:r>
          </a:p>
          <a:p>
            <a:pPr lvl="1"/>
            <a:r>
              <a:rPr lang="en-US" sz="2800" dirty="0">
                <a:solidFill>
                  <a:schemeClr val="tx2"/>
                </a:solidFill>
              </a:rPr>
              <a:t>a progressive </a:t>
            </a:r>
            <a:r>
              <a:rPr lang="en-US" sz="2800" b="1" i="1" dirty="0">
                <a:solidFill>
                  <a:schemeClr val="tx2"/>
                </a:solidFill>
              </a:rPr>
              <a:t>lack of balance between agriculture </a:t>
            </a:r>
            <a:r>
              <a:rPr lang="en-US" sz="2800" dirty="0">
                <a:solidFill>
                  <a:schemeClr val="tx2"/>
                </a:solidFill>
              </a:rPr>
              <a:t>on the one hand, and industry and public services on the other </a:t>
            </a:r>
            <a:endParaRPr lang="en-US" sz="2800" dirty="0" smtClean="0">
              <a:solidFill>
                <a:schemeClr val="tx2"/>
              </a:solidFill>
            </a:endParaRPr>
          </a:p>
          <a:p>
            <a:pPr lvl="0"/>
            <a:r>
              <a:rPr lang="en-US" dirty="0" smtClean="0">
                <a:solidFill>
                  <a:schemeClr val="tx2"/>
                </a:solidFill>
              </a:rPr>
              <a:t>As an economy develops, the number of people engaged in agriculture decreases.  Many people are </a:t>
            </a:r>
            <a:r>
              <a:rPr lang="en-US" b="1" i="1" dirty="0" smtClean="0">
                <a:solidFill>
                  <a:schemeClr val="tx2"/>
                </a:solidFill>
              </a:rPr>
              <a:t>moving away from their farms </a:t>
            </a:r>
            <a:r>
              <a:rPr lang="en-US" dirty="0" smtClean="0">
                <a:solidFill>
                  <a:schemeClr val="tx2"/>
                </a:solidFill>
              </a:rPr>
              <a:t>into more thickly populated areas and cities creating the complexity of the human problems and their difficulty of solution.</a:t>
            </a:r>
          </a:p>
          <a:p>
            <a:pPr lvl="0"/>
            <a:r>
              <a:rPr lang="en-US" dirty="0" smtClean="0">
                <a:solidFill>
                  <a:schemeClr val="tx2"/>
                </a:solidFill>
              </a:rPr>
              <a:t>The desire to escape from confining surroundings which offer little prospect of a more comfortable way of life is also the cause of the movement from farming to industry.  In this case, farming has become a </a:t>
            </a:r>
            <a:r>
              <a:rPr lang="en-US" b="1" i="1" dirty="0" smtClean="0">
                <a:solidFill>
                  <a:schemeClr val="tx2"/>
                </a:solidFill>
              </a:rPr>
              <a:t>depressed occupation</a:t>
            </a:r>
            <a:r>
              <a:rPr lang="en-US" dirty="0" smtClean="0">
                <a:solidFill>
                  <a:schemeClr val="tx2"/>
                </a:solidFill>
              </a:rPr>
              <a:t>, in terms of productive efficiency and the standard of living.</a:t>
            </a: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45</a:t>
            </a:fld>
            <a:endParaRPr lang="en-US"/>
          </a:p>
        </p:txBody>
      </p:sp>
    </p:spTree>
    <p:extLst>
      <p:ext uri="{BB962C8B-B14F-4D97-AF65-F5344CB8AC3E}">
        <p14:creationId xmlns="" xmlns:p14="http://schemas.microsoft.com/office/powerpoint/2010/main" val="3548349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4000" b="1" u="sng" dirty="0" smtClean="0"/>
              <a:t>Issues on Agriculture</a:t>
            </a:r>
            <a:endParaRPr lang="en-US" sz="4000" b="1" u="sng" dirty="0"/>
          </a:p>
        </p:txBody>
      </p:sp>
      <p:sp>
        <p:nvSpPr>
          <p:cNvPr id="3" name="內容版面配置區 2"/>
          <p:cNvSpPr>
            <a:spLocks noGrp="1"/>
          </p:cNvSpPr>
          <p:nvPr>
            <p:ph idx="1"/>
          </p:nvPr>
        </p:nvSpPr>
        <p:spPr>
          <a:xfrm>
            <a:off x="838200" y="1432560"/>
            <a:ext cx="10515600" cy="4876800"/>
          </a:xfrm>
        </p:spPr>
        <p:txBody>
          <a:bodyPr>
            <a:normAutofit fontScale="92500" lnSpcReduction="10000"/>
          </a:bodyPr>
          <a:lstStyle/>
          <a:p>
            <a:pPr lvl="0"/>
            <a:r>
              <a:rPr lang="en-US" sz="3500" dirty="0" smtClean="0"/>
              <a:t>Two problems to be solved:</a:t>
            </a:r>
          </a:p>
          <a:p>
            <a:pPr marL="0" lvl="0" indent="0">
              <a:buNone/>
            </a:pPr>
            <a:endParaRPr lang="en-US" sz="2400" dirty="0" smtClean="0">
              <a:solidFill>
                <a:schemeClr val="tx2"/>
              </a:solidFill>
            </a:endParaRPr>
          </a:p>
          <a:p>
            <a:pPr marL="457200" lvl="1" indent="0">
              <a:buNone/>
            </a:pPr>
            <a:r>
              <a:rPr lang="en-US" sz="2800" dirty="0" smtClean="0">
                <a:solidFill>
                  <a:schemeClr val="tx2">
                    <a:lumMod val="60000"/>
                    <a:lumOff val="40000"/>
                  </a:schemeClr>
                </a:solidFill>
              </a:rPr>
              <a:t>1) </a:t>
            </a:r>
            <a:r>
              <a:rPr lang="en-US" sz="3200" dirty="0" smtClean="0">
                <a:solidFill>
                  <a:schemeClr val="tx2">
                    <a:lumMod val="60000"/>
                    <a:lumOff val="40000"/>
                  </a:schemeClr>
                </a:solidFill>
              </a:rPr>
              <a:t>what can be done to reduce the disproportion in productive</a:t>
            </a:r>
            <a:br>
              <a:rPr lang="en-US" sz="3200" dirty="0" smtClean="0">
                <a:solidFill>
                  <a:schemeClr val="tx2">
                    <a:lumMod val="60000"/>
                    <a:lumOff val="40000"/>
                  </a:schemeClr>
                </a:solidFill>
              </a:rPr>
            </a:br>
            <a:r>
              <a:rPr lang="en-US" sz="3200" dirty="0" smtClean="0">
                <a:solidFill>
                  <a:schemeClr val="tx2">
                    <a:lumMod val="60000"/>
                    <a:lumOff val="40000"/>
                  </a:schemeClr>
                </a:solidFill>
              </a:rPr>
              <a:t>     efficiency between agriculture and industry/services? </a:t>
            </a:r>
          </a:p>
          <a:p>
            <a:pPr marL="857250" lvl="2" indent="0">
              <a:buNone/>
            </a:pPr>
            <a:r>
              <a:rPr lang="en-US" sz="2800" dirty="0">
                <a:solidFill>
                  <a:schemeClr val="tx2"/>
                </a:solidFill>
              </a:rPr>
              <a:t>	</a:t>
            </a:r>
            <a:r>
              <a:rPr lang="en-US" sz="2800" dirty="0" smtClean="0">
                <a:solidFill>
                  <a:schemeClr val="tx2"/>
                </a:solidFill>
              </a:rPr>
              <a:t> </a:t>
            </a:r>
            <a:r>
              <a:rPr lang="en-US" sz="3200" dirty="0" smtClean="0">
                <a:solidFill>
                  <a:schemeClr val="tx2"/>
                </a:solidFill>
              </a:rPr>
              <a:t>=&gt; </a:t>
            </a:r>
            <a:r>
              <a:rPr lang="en-US" sz="3200" dirty="0" smtClean="0">
                <a:solidFill>
                  <a:srgbClr val="FF0000"/>
                </a:solidFill>
              </a:rPr>
              <a:t>productivity and standard of living</a:t>
            </a:r>
          </a:p>
          <a:p>
            <a:pPr marL="457200" lvl="1" indent="0">
              <a:buNone/>
            </a:pPr>
            <a:endParaRPr lang="en-US" sz="3200" dirty="0" smtClean="0">
              <a:solidFill>
                <a:schemeClr val="tx2"/>
              </a:solidFill>
            </a:endParaRPr>
          </a:p>
          <a:p>
            <a:pPr marL="457200" lvl="1" indent="0">
              <a:buNone/>
            </a:pPr>
            <a:r>
              <a:rPr lang="en-US" sz="3200" dirty="0" smtClean="0">
                <a:solidFill>
                  <a:schemeClr val="tx2">
                    <a:lumMod val="60000"/>
                    <a:lumOff val="40000"/>
                  </a:schemeClr>
                </a:solidFill>
              </a:rPr>
              <a:t>2) what can be done to persuade agriculture workers that, far</a:t>
            </a:r>
            <a:br>
              <a:rPr lang="en-US" sz="3200" dirty="0" smtClean="0">
                <a:solidFill>
                  <a:schemeClr val="tx2">
                    <a:lumMod val="60000"/>
                    <a:lumOff val="40000"/>
                  </a:schemeClr>
                </a:solidFill>
              </a:rPr>
            </a:br>
            <a:r>
              <a:rPr lang="en-US" sz="3200" dirty="0" smtClean="0">
                <a:solidFill>
                  <a:schemeClr val="tx2">
                    <a:lumMod val="60000"/>
                    <a:lumOff val="40000"/>
                  </a:schemeClr>
                </a:solidFill>
              </a:rPr>
              <a:t>     from being inferior to other people (in other industries),</a:t>
            </a:r>
            <a:br>
              <a:rPr lang="en-US" sz="3200" dirty="0" smtClean="0">
                <a:solidFill>
                  <a:schemeClr val="tx2">
                    <a:lumMod val="60000"/>
                    <a:lumOff val="40000"/>
                  </a:schemeClr>
                </a:solidFill>
              </a:rPr>
            </a:br>
            <a:r>
              <a:rPr lang="en-US" sz="3200" dirty="0" smtClean="0">
                <a:solidFill>
                  <a:schemeClr val="tx2">
                    <a:lumMod val="60000"/>
                    <a:lumOff val="40000"/>
                  </a:schemeClr>
                </a:solidFill>
              </a:rPr>
              <a:t>     they can develop their personality through their work with</a:t>
            </a:r>
            <a:br>
              <a:rPr lang="en-US" sz="3200" dirty="0" smtClean="0">
                <a:solidFill>
                  <a:schemeClr val="tx2">
                    <a:lumMod val="60000"/>
                    <a:lumOff val="40000"/>
                  </a:schemeClr>
                </a:solidFill>
              </a:rPr>
            </a:br>
            <a:r>
              <a:rPr lang="en-US" sz="3200" dirty="0" smtClean="0">
                <a:solidFill>
                  <a:schemeClr val="tx2">
                    <a:lumMod val="60000"/>
                    <a:lumOff val="40000"/>
                  </a:schemeClr>
                </a:solidFill>
              </a:rPr>
              <a:t>     confidence in future?  </a:t>
            </a:r>
          </a:p>
          <a:p>
            <a:pPr marL="857250" lvl="2" indent="0">
              <a:buNone/>
            </a:pPr>
            <a:r>
              <a:rPr lang="en-US" sz="3200" dirty="0" smtClean="0">
                <a:solidFill>
                  <a:schemeClr val="tx2"/>
                </a:solidFill>
              </a:rPr>
              <a:t>=&gt; </a:t>
            </a:r>
            <a:r>
              <a:rPr lang="en-US" sz="3200" dirty="0" smtClean="0">
                <a:solidFill>
                  <a:srgbClr val="FF0000"/>
                </a:solidFill>
              </a:rPr>
              <a:t>Human dignity and self-esteem</a:t>
            </a:r>
            <a:endParaRPr lang="en-US" sz="2800" dirty="0" smtClean="0">
              <a:solidFill>
                <a:srgbClr val="FF0000"/>
              </a:solidFill>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46</a:t>
            </a:fld>
            <a:endParaRPr lang="en-US"/>
          </a:p>
        </p:txBody>
      </p:sp>
    </p:spTree>
    <p:extLst>
      <p:ext uri="{BB962C8B-B14F-4D97-AF65-F5344CB8AC3E}">
        <p14:creationId xmlns="" xmlns:p14="http://schemas.microsoft.com/office/powerpoint/2010/main" val="23704232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197768"/>
            <a:ext cx="10972800" cy="1143000"/>
          </a:xfrm>
        </p:spPr>
        <p:txBody>
          <a:bodyPr>
            <a:noAutofit/>
          </a:bodyPr>
          <a:lstStyle/>
          <a:p>
            <a:r>
              <a:rPr lang="en-US" sz="4000" b="1" u="sng" dirty="0" smtClean="0"/>
              <a:t>Solutions/Remedies – Agriculture </a:t>
            </a:r>
            <a:endParaRPr lang="en-US" sz="3600" b="1" u="sng" dirty="0"/>
          </a:p>
        </p:txBody>
      </p:sp>
      <p:sp>
        <p:nvSpPr>
          <p:cNvPr id="3" name="內容版面配置區 2"/>
          <p:cNvSpPr>
            <a:spLocks noGrp="1"/>
          </p:cNvSpPr>
          <p:nvPr>
            <p:ph idx="1"/>
          </p:nvPr>
        </p:nvSpPr>
        <p:spPr>
          <a:xfrm>
            <a:off x="518159" y="1384176"/>
            <a:ext cx="11338561" cy="4925184"/>
          </a:xfrm>
        </p:spPr>
        <p:txBody>
          <a:bodyPr>
            <a:normAutofit/>
          </a:bodyPr>
          <a:lstStyle/>
          <a:p>
            <a:pPr marL="0" indent="0">
              <a:buNone/>
            </a:pPr>
            <a:r>
              <a:rPr lang="en-US" sz="3600" dirty="0" smtClean="0"/>
              <a:t>1) Development of </a:t>
            </a:r>
            <a:r>
              <a:rPr lang="en-US" sz="3600" b="1" dirty="0" smtClean="0"/>
              <a:t>essential facilities </a:t>
            </a:r>
            <a:r>
              <a:rPr lang="en-US" sz="3600" dirty="0" smtClean="0"/>
              <a:t>in country areas. </a:t>
            </a:r>
          </a:p>
          <a:p>
            <a:pPr lvl="1"/>
            <a:r>
              <a:rPr lang="en-US" sz="3600" dirty="0" smtClean="0">
                <a:solidFill>
                  <a:schemeClr val="tx2">
                    <a:lumMod val="60000"/>
                    <a:lumOff val="40000"/>
                  </a:schemeClr>
                </a:solidFill>
              </a:rPr>
              <a:t>roads</a:t>
            </a:r>
            <a:r>
              <a:rPr lang="en-US" sz="3600" dirty="0">
                <a:solidFill>
                  <a:schemeClr val="tx2">
                    <a:lumMod val="60000"/>
                    <a:lumOff val="40000"/>
                  </a:schemeClr>
                </a:solidFill>
              </a:rPr>
              <a:t>; transportation; means of communication; drinking water; housing; health services; elementary, technical and professional education; religious and recreational facilities; and the supply of modern installations and furnishings for the farm </a:t>
            </a:r>
            <a:r>
              <a:rPr lang="en-US" sz="3600" dirty="0" smtClean="0">
                <a:solidFill>
                  <a:schemeClr val="tx2">
                    <a:lumMod val="60000"/>
                    <a:lumOff val="40000"/>
                  </a:schemeClr>
                </a:solidFill>
              </a:rPr>
              <a:t>residence</a:t>
            </a:r>
          </a:p>
          <a:p>
            <a:pPr lvl="1"/>
            <a:r>
              <a:rPr lang="en-US" sz="3600" dirty="0" smtClean="0">
                <a:solidFill>
                  <a:schemeClr val="tx2">
                    <a:lumMod val="60000"/>
                    <a:lumOff val="40000"/>
                  </a:schemeClr>
                </a:solidFill>
              </a:rPr>
              <a:t>These facilities are critical to the development of farming business and </a:t>
            </a:r>
            <a:r>
              <a:rPr lang="en-US" sz="3600" b="1" i="1" dirty="0" smtClean="0">
                <a:solidFill>
                  <a:schemeClr val="tx2">
                    <a:lumMod val="60000"/>
                    <a:lumOff val="40000"/>
                  </a:schemeClr>
                </a:solidFill>
              </a:rPr>
              <a:t>maintaining standard of living </a:t>
            </a:r>
            <a:endParaRPr lang="en-US" sz="1500" b="1" i="1" dirty="0" smtClean="0">
              <a:solidFill>
                <a:schemeClr val="tx2">
                  <a:lumMod val="60000"/>
                  <a:lumOff val="40000"/>
                </a:schemeClr>
              </a:solidFill>
            </a:endParaRPr>
          </a:p>
          <a:p>
            <a:pPr lvl="1"/>
            <a:endParaRPr lang="en-US" sz="3600" dirty="0">
              <a:solidFill>
                <a:schemeClr val="tx2">
                  <a:lumMod val="60000"/>
                  <a:lumOff val="40000"/>
                </a:schemeClr>
              </a:solidFill>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47</a:t>
            </a:fld>
            <a:endParaRPr lang="en-US"/>
          </a:p>
        </p:txBody>
      </p:sp>
    </p:spTree>
    <p:extLst>
      <p:ext uri="{BB962C8B-B14F-4D97-AF65-F5344CB8AC3E}">
        <p14:creationId xmlns="" xmlns:p14="http://schemas.microsoft.com/office/powerpoint/2010/main" val="2539657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197768"/>
            <a:ext cx="10972800" cy="1143000"/>
          </a:xfrm>
        </p:spPr>
        <p:txBody>
          <a:bodyPr>
            <a:noAutofit/>
          </a:bodyPr>
          <a:lstStyle/>
          <a:p>
            <a:r>
              <a:rPr lang="en-US" sz="4000" b="1" u="sng" dirty="0" smtClean="0"/>
              <a:t>Solutions/Remedies – Agriculture </a:t>
            </a:r>
            <a:r>
              <a:rPr lang="en-US" altLang="zh-TW" sz="4000" b="1" u="sng" dirty="0" smtClean="0"/>
              <a:t>(cont’d)</a:t>
            </a:r>
            <a:endParaRPr lang="en-US" sz="3600" b="1" u="sng" dirty="0"/>
          </a:p>
        </p:txBody>
      </p:sp>
      <p:sp>
        <p:nvSpPr>
          <p:cNvPr id="3" name="內容版面配置區 2"/>
          <p:cNvSpPr>
            <a:spLocks noGrp="1"/>
          </p:cNvSpPr>
          <p:nvPr>
            <p:ph idx="1"/>
          </p:nvPr>
        </p:nvSpPr>
        <p:spPr>
          <a:xfrm>
            <a:off x="563879" y="1200944"/>
            <a:ext cx="11323321" cy="5260816"/>
          </a:xfrm>
        </p:spPr>
        <p:txBody>
          <a:bodyPr>
            <a:normAutofit/>
          </a:bodyPr>
          <a:lstStyle/>
          <a:p>
            <a:pPr marL="0" lvl="0" indent="0">
              <a:buNone/>
            </a:pPr>
            <a:r>
              <a:rPr lang="en-US" sz="3200" dirty="0" smtClean="0"/>
              <a:t>2) Agriculture must </a:t>
            </a:r>
            <a:r>
              <a:rPr lang="en-US" sz="3200" dirty="0"/>
              <a:t>be allowed to make use of the same reforms </a:t>
            </a:r>
            <a:r>
              <a:rPr lang="en-US" sz="3200" dirty="0" smtClean="0"/>
              <a:t>in</a:t>
            </a:r>
            <a:br>
              <a:rPr lang="en-US" sz="3200" dirty="0" smtClean="0"/>
            </a:br>
            <a:r>
              <a:rPr lang="en-US" sz="3200" dirty="0" smtClean="0"/>
              <a:t>    </a:t>
            </a:r>
            <a:r>
              <a:rPr lang="en-US" sz="3200" dirty="0"/>
              <a:t>the method and type of production and in the conduct of </a:t>
            </a:r>
            <a:r>
              <a:rPr lang="en-US" sz="3200" dirty="0" smtClean="0"/>
              <a:t>the</a:t>
            </a:r>
            <a:br>
              <a:rPr lang="en-US" sz="3200" dirty="0" smtClean="0"/>
            </a:br>
            <a:r>
              <a:rPr lang="en-US" sz="3200" dirty="0" smtClean="0"/>
              <a:t>    </a:t>
            </a:r>
            <a:r>
              <a:rPr lang="en-US" sz="3200" dirty="0"/>
              <a:t>business side of the venture as are permitted or required in </a:t>
            </a:r>
            <a:r>
              <a:rPr lang="en-US" sz="3200" dirty="0" smtClean="0"/>
              <a:t>the</a:t>
            </a:r>
            <a:br>
              <a:rPr lang="en-US" sz="3200" dirty="0" smtClean="0"/>
            </a:br>
            <a:r>
              <a:rPr lang="en-US" sz="3200" dirty="0" smtClean="0"/>
              <a:t>    </a:t>
            </a:r>
            <a:r>
              <a:rPr lang="en-US" sz="3200" dirty="0"/>
              <a:t>economic system as a </a:t>
            </a:r>
            <a:r>
              <a:rPr lang="en-US" sz="3200" dirty="0" smtClean="0"/>
              <a:t>whole (modern business platforms,</a:t>
            </a:r>
            <a:br>
              <a:rPr lang="en-US" sz="3200" dirty="0" smtClean="0"/>
            </a:br>
            <a:r>
              <a:rPr lang="en-US" sz="3200" dirty="0" smtClean="0"/>
              <a:t>    technologies and methodologies)</a:t>
            </a:r>
          </a:p>
          <a:p>
            <a:pPr lvl="1"/>
            <a:r>
              <a:rPr lang="en-US" sz="3000" dirty="0" smtClean="0">
                <a:solidFill>
                  <a:schemeClr val="tx2">
                    <a:lumMod val="60000"/>
                    <a:lumOff val="40000"/>
                  </a:schemeClr>
                </a:solidFill>
              </a:rPr>
              <a:t>agriculture </a:t>
            </a:r>
            <a:r>
              <a:rPr lang="en-US" sz="3000" dirty="0">
                <a:solidFill>
                  <a:schemeClr val="tx2">
                    <a:lumMod val="60000"/>
                    <a:lumOff val="40000"/>
                  </a:schemeClr>
                </a:solidFill>
              </a:rPr>
              <a:t>will absorb a larger amount of industrial </a:t>
            </a:r>
            <a:r>
              <a:rPr lang="en-US" sz="3000" dirty="0" smtClean="0">
                <a:solidFill>
                  <a:schemeClr val="tx2">
                    <a:lumMod val="60000"/>
                    <a:lumOff val="40000"/>
                  </a:schemeClr>
                </a:solidFill>
              </a:rPr>
              <a:t>goods</a:t>
            </a:r>
          </a:p>
          <a:p>
            <a:pPr lvl="1"/>
            <a:r>
              <a:rPr lang="en-US" sz="3000" dirty="0">
                <a:solidFill>
                  <a:schemeClr val="tx2">
                    <a:lumMod val="60000"/>
                    <a:lumOff val="40000"/>
                  </a:schemeClr>
                </a:solidFill>
              </a:rPr>
              <a:t>i</a:t>
            </a:r>
            <a:r>
              <a:rPr lang="en-US" sz="3000" dirty="0" smtClean="0">
                <a:solidFill>
                  <a:schemeClr val="tx2">
                    <a:lumMod val="60000"/>
                    <a:lumOff val="40000"/>
                  </a:schemeClr>
                </a:solidFill>
              </a:rPr>
              <a:t>n exchange, it will provide the types of products meeting the needs of the consumer and contribute  to the stability of the economy</a:t>
            </a:r>
          </a:p>
          <a:p>
            <a:pPr lvl="1"/>
            <a:r>
              <a:rPr lang="en-US" sz="3000" dirty="0">
                <a:solidFill>
                  <a:schemeClr val="tx2">
                    <a:lumMod val="60000"/>
                    <a:lumOff val="40000"/>
                  </a:schemeClr>
                </a:solidFill>
              </a:rPr>
              <a:t>e</a:t>
            </a:r>
            <a:r>
              <a:rPr lang="en-US" sz="3000" dirty="0" smtClean="0">
                <a:solidFill>
                  <a:schemeClr val="tx2">
                    <a:lumMod val="60000"/>
                    <a:lumOff val="40000"/>
                  </a:schemeClr>
                </a:solidFill>
              </a:rPr>
              <a:t>asier to keep track of the movement of the working force set free by the </a:t>
            </a:r>
            <a:r>
              <a:rPr lang="en-US" sz="3000" b="1" dirty="0" smtClean="0">
                <a:solidFill>
                  <a:schemeClr val="tx2">
                    <a:lumMod val="60000"/>
                    <a:lumOff val="40000"/>
                  </a:schemeClr>
                </a:solidFill>
              </a:rPr>
              <a:t>progressive modernization of agriculture</a:t>
            </a:r>
            <a:r>
              <a:rPr lang="en-US" sz="3000" dirty="0" smtClean="0">
                <a:solidFill>
                  <a:schemeClr val="tx2">
                    <a:lumMod val="60000"/>
                    <a:lumOff val="40000"/>
                  </a:schemeClr>
                </a:solidFill>
              </a:rPr>
              <a:t>, then training of new kind of work can be arranged promptly</a:t>
            </a:r>
          </a:p>
          <a:p>
            <a:pPr lvl="1"/>
            <a:endParaRPr lang="en-US" sz="3600" dirty="0" smtClean="0">
              <a:solidFill>
                <a:schemeClr val="tx2"/>
              </a:solidFill>
            </a:endParaRPr>
          </a:p>
          <a:p>
            <a:pPr lvl="1"/>
            <a:endParaRPr lang="en-US" sz="3600" dirty="0">
              <a:solidFill>
                <a:schemeClr val="tx2"/>
              </a:solidFill>
            </a:endParaRPr>
          </a:p>
          <a:p>
            <a:pPr lvl="0"/>
            <a:endParaRPr lang="en-US" sz="3400" dirty="0" smtClean="0">
              <a:solidFill>
                <a:schemeClr val="tx2"/>
              </a:solidFill>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48</a:t>
            </a:fld>
            <a:endParaRPr lang="en-US"/>
          </a:p>
        </p:txBody>
      </p:sp>
    </p:spTree>
    <p:extLst>
      <p:ext uri="{BB962C8B-B14F-4D97-AF65-F5344CB8AC3E}">
        <p14:creationId xmlns="" xmlns:p14="http://schemas.microsoft.com/office/powerpoint/2010/main" val="1351473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182528"/>
            <a:ext cx="10972800" cy="1143000"/>
          </a:xfrm>
        </p:spPr>
        <p:txBody>
          <a:bodyPr>
            <a:noAutofit/>
          </a:bodyPr>
          <a:lstStyle/>
          <a:p>
            <a:r>
              <a:rPr lang="en-US" sz="4000" b="1" u="sng" dirty="0" smtClean="0"/>
              <a:t>Solutions/Remedies – Agriculture </a:t>
            </a:r>
            <a:r>
              <a:rPr lang="en-US" altLang="zh-TW" sz="4000" b="1" u="sng" dirty="0" smtClean="0"/>
              <a:t>(cont’d)</a:t>
            </a:r>
            <a:endParaRPr lang="en-US" sz="3600" b="1" u="sng" dirty="0"/>
          </a:p>
        </p:txBody>
      </p:sp>
      <p:sp>
        <p:nvSpPr>
          <p:cNvPr id="3" name="內容版面配置區 2"/>
          <p:cNvSpPr>
            <a:spLocks noGrp="1"/>
          </p:cNvSpPr>
          <p:nvPr>
            <p:ph idx="1"/>
          </p:nvPr>
        </p:nvSpPr>
        <p:spPr>
          <a:xfrm>
            <a:off x="239349" y="1203960"/>
            <a:ext cx="11809312" cy="5185008"/>
          </a:xfrm>
        </p:spPr>
        <p:txBody>
          <a:bodyPr>
            <a:noAutofit/>
          </a:bodyPr>
          <a:lstStyle/>
          <a:p>
            <a:pPr marL="742950" lvl="0" indent="-742950">
              <a:buAutoNum type="arabicParenR" startAt="3"/>
            </a:pPr>
            <a:r>
              <a:rPr lang="en-US" dirty="0" smtClean="0"/>
              <a:t>A sound agricultural program takes into account tax policies, credit, social insurance, prices, </a:t>
            </a:r>
            <a:r>
              <a:rPr lang="en-US" dirty="0"/>
              <a:t>the fostering </a:t>
            </a:r>
            <a:r>
              <a:rPr lang="en-US" dirty="0" smtClean="0"/>
              <a:t>of ancillary </a:t>
            </a:r>
            <a:r>
              <a:rPr lang="en-US" dirty="0"/>
              <a:t>industries and the adjustment of </a:t>
            </a:r>
            <a:r>
              <a:rPr lang="en-US" b="1" dirty="0"/>
              <a:t>the structure of farming as a business </a:t>
            </a:r>
            <a:r>
              <a:rPr lang="en-US" b="1" dirty="0" smtClean="0"/>
              <a:t>enterprise</a:t>
            </a:r>
            <a:r>
              <a:rPr lang="en-US" dirty="0" smtClean="0"/>
              <a:t>. </a:t>
            </a:r>
          </a:p>
          <a:p>
            <a:pPr marL="742950" lvl="0" indent="-742950">
              <a:buAutoNum type="arabicParenR" startAt="4"/>
            </a:pPr>
            <a:r>
              <a:rPr lang="en-US" dirty="0" smtClean="0"/>
              <a:t>A system of </a:t>
            </a:r>
            <a:r>
              <a:rPr lang="en-US" b="1" dirty="0" smtClean="0"/>
              <a:t>taxation</a:t>
            </a:r>
            <a:r>
              <a:rPr lang="en-US" dirty="0" smtClean="0"/>
              <a:t> based on justice and equity</a:t>
            </a:r>
          </a:p>
          <a:p>
            <a:pPr lvl="2"/>
            <a:r>
              <a:rPr lang="en-US" sz="2800" dirty="0" smtClean="0">
                <a:solidFill>
                  <a:schemeClr val="tx2">
                    <a:lumMod val="60000"/>
                    <a:lumOff val="40000"/>
                  </a:schemeClr>
                </a:solidFill>
              </a:rPr>
              <a:t>consider the capacity of the people contributing</a:t>
            </a:r>
          </a:p>
          <a:p>
            <a:pPr lvl="2"/>
            <a:r>
              <a:rPr lang="en-US" sz="2800" dirty="0">
                <a:solidFill>
                  <a:schemeClr val="tx2">
                    <a:lumMod val="60000"/>
                    <a:lumOff val="40000"/>
                  </a:schemeClr>
                </a:solidFill>
              </a:rPr>
              <a:t>c</a:t>
            </a:r>
            <a:r>
              <a:rPr lang="en-US" sz="2800" dirty="0" smtClean="0">
                <a:solidFill>
                  <a:schemeClr val="tx2">
                    <a:lumMod val="60000"/>
                    <a:lumOff val="40000"/>
                  </a:schemeClr>
                </a:solidFill>
              </a:rPr>
              <a:t>onsider the nature of farming business, waiting longer for returns and exposed to greater hazards</a:t>
            </a:r>
            <a:endParaRPr lang="en-US" dirty="0" smtClean="0">
              <a:solidFill>
                <a:schemeClr val="tx2">
                  <a:lumMod val="60000"/>
                  <a:lumOff val="40000"/>
                </a:schemeClr>
              </a:solidFill>
            </a:endParaRPr>
          </a:p>
          <a:p>
            <a:pPr marL="742950" indent="-742950">
              <a:buAutoNum type="arabicParenR" startAt="5"/>
            </a:pPr>
            <a:r>
              <a:rPr lang="en-US" dirty="0" smtClean="0"/>
              <a:t>Evolve a special </a:t>
            </a:r>
            <a:r>
              <a:rPr lang="en-US" b="1" dirty="0" smtClean="0"/>
              <a:t>credit</a:t>
            </a:r>
            <a:r>
              <a:rPr lang="en-US" dirty="0" smtClean="0"/>
              <a:t> </a:t>
            </a:r>
            <a:r>
              <a:rPr lang="en-US" b="1" dirty="0" smtClean="0"/>
              <a:t>policy</a:t>
            </a:r>
            <a:r>
              <a:rPr lang="en-US" dirty="0" smtClean="0"/>
              <a:t> and to form </a:t>
            </a:r>
            <a:r>
              <a:rPr lang="en-US" b="1" dirty="0" smtClean="0"/>
              <a:t>credit</a:t>
            </a:r>
            <a:r>
              <a:rPr lang="en-US" dirty="0" smtClean="0"/>
              <a:t> </a:t>
            </a:r>
            <a:r>
              <a:rPr lang="en-US" b="1" dirty="0" smtClean="0"/>
              <a:t>banks</a:t>
            </a:r>
            <a:r>
              <a:rPr lang="en-US" dirty="0" smtClean="0"/>
              <a:t> which guarantee such capital to farmers at a moderate rate of interest.</a:t>
            </a:r>
          </a:p>
          <a:p>
            <a:pPr marL="742950" indent="-742950">
              <a:buAutoNum type="arabicParenR" startAt="5"/>
            </a:pPr>
            <a:r>
              <a:rPr lang="en-US" dirty="0" smtClean="0"/>
              <a:t>Ensure the establishment of two forms of </a:t>
            </a:r>
            <a:r>
              <a:rPr lang="en-US" b="1" dirty="0" smtClean="0"/>
              <a:t>insurance</a:t>
            </a:r>
            <a:r>
              <a:rPr lang="en-US" dirty="0" smtClean="0"/>
              <a:t>: one concerned with agricultural produce, the other with the farm workers and their families based on the principle of </a:t>
            </a:r>
            <a:r>
              <a:rPr lang="en-US" dirty="0" smtClean="0">
                <a:solidFill>
                  <a:srgbClr val="FF0000"/>
                </a:solidFill>
              </a:rPr>
              <a:t>just</a:t>
            </a:r>
            <a:r>
              <a:rPr lang="en-US" dirty="0" smtClean="0"/>
              <a:t> and </a:t>
            </a:r>
            <a:r>
              <a:rPr lang="en-US" dirty="0" smtClean="0">
                <a:solidFill>
                  <a:srgbClr val="FF0000"/>
                </a:solidFill>
              </a:rPr>
              <a:t>equitable</a:t>
            </a:r>
            <a:r>
              <a:rPr lang="en-US" dirty="0" smtClean="0"/>
              <a:t>.</a:t>
            </a:r>
            <a:endParaRPr lang="en-US" dirty="0" smtClean="0">
              <a:solidFill>
                <a:schemeClr val="tx2"/>
              </a:solidFill>
            </a:endParaRPr>
          </a:p>
          <a:p>
            <a:pPr lvl="1"/>
            <a:endParaRPr lang="en-US" sz="2800" dirty="0">
              <a:solidFill>
                <a:schemeClr val="tx2"/>
              </a:solidFill>
            </a:endParaRPr>
          </a:p>
          <a:p>
            <a:pPr lvl="0"/>
            <a:endParaRPr lang="en-US" dirty="0" smtClean="0">
              <a:solidFill>
                <a:schemeClr val="tx2"/>
              </a:solidFill>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49</a:t>
            </a:fld>
            <a:endParaRPr lang="en-US"/>
          </a:p>
        </p:txBody>
      </p:sp>
    </p:spTree>
    <p:extLst>
      <p:ext uri="{BB962C8B-B14F-4D97-AF65-F5344CB8AC3E}">
        <p14:creationId xmlns="" xmlns:p14="http://schemas.microsoft.com/office/powerpoint/2010/main" val="2268420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D793F87-08CE-FD41-8D30-3991F6557634}"/>
              </a:ext>
            </a:extLst>
          </p:cNvPr>
          <p:cNvSpPr>
            <a:spLocks noGrp="1"/>
          </p:cNvSpPr>
          <p:nvPr>
            <p:ph type="title"/>
          </p:nvPr>
        </p:nvSpPr>
        <p:spPr/>
        <p:txBody>
          <a:bodyPr>
            <a:normAutofit/>
          </a:bodyPr>
          <a:lstStyle/>
          <a:p>
            <a:r>
              <a:rPr lang="en-US" altLang="zh-HK" b="1" dirty="0">
                <a:latin typeface="微軟正黑體" panose="020B0604030504040204" pitchFamily="34" charset="-120"/>
                <a:ea typeface="微軟正黑體" panose="020B0604030504040204" pitchFamily="34" charset="-120"/>
              </a:rPr>
              <a:t>《</a:t>
            </a:r>
            <a:r>
              <a:rPr lang="zh-HK" altLang="en-US" b="1" dirty="0">
                <a:latin typeface="微軟正黑體" panose="020B0604030504040204" pitchFamily="34" charset="-120"/>
                <a:ea typeface="微軟正黑體" panose="020B0604030504040204" pitchFamily="34" charset="-120"/>
              </a:rPr>
              <a:t>慈母與導師</a:t>
            </a:r>
            <a:r>
              <a:rPr lang="en-US" altLang="zh-HK"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 </a:t>
            </a:r>
            <a:r>
              <a:rPr lang="zh-HK" altLang="en-US" b="1" dirty="0">
                <a:latin typeface="微軟正黑體" panose="020B0604030504040204" pitchFamily="34" charset="-120"/>
                <a:ea typeface="微軟正黑體" panose="020B0604030504040204" pitchFamily="34" charset="-120"/>
              </a:rPr>
              <a:t>重點探討</a:t>
            </a:r>
          </a:p>
        </p:txBody>
      </p:sp>
      <p:sp>
        <p:nvSpPr>
          <p:cNvPr id="3" name="內容版面配置區 2">
            <a:extLst>
              <a:ext uri="{FF2B5EF4-FFF2-40B4-BE49-F238E27FC236}">
                <a16:creationId xmlns="" xmlns:a16="http://schemas.microsoft.com/office/drawing/2014/main" id="{314E1849-E8BE-2B4E-94AA-0D9DD2DB9A87}"/>
              </a:ext>
            </a:extLst>
          </p:cNvPr>
          <p:cNvSpPr>
            <a:spLocks noGrp="1"/>
          </p:cNvSpPr>
          <p:nvPr>
            <p:ph idx="1"/>
          </p:nvPr>
        </p:nvSpPr>
        <p:spPr/>
        <p:txBody>
          <a:bodyPr>
            <a:normAutofit/>
          </a:bodyPr>
          <a:lstStyle/>
          <a:p>
            <a:pPr marL="0" indent="0">
              <a:buNone/>
            </a:pP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一</a:t>
            </a:r>
            <a:r>
              <a:rPr lang="en-US" altLang="zh-TW" sz="3600" dirty="0" smtClean="0">
                <a:latin typeface="微軟正黑體" panose="020B0604030504040204" pitchFamily="34" charset="-120"/>
                <a:ea typeface="微軟正黑體" panose="020B0604030504040204" pitchFamily="34" charset="-120"/>
              </a:rPr>
              <a:t>) </a:t>
            </a:r>
            <a:r>
              <a:rPr lang="zh-HK" altLang="en-US" sz="3600" dirty="0" smtClean="0">
                <a:latin typeface="微軟正黑體" panose="020B0604030504040204" pitchFamily="34" charset="-120"/>
                <a:ea typeface="微軟正黑體" panose="020B0604030504040204" pitchFamily="34" charset="-120"/>
              </a:rPr>
              <a:t>結社</a:t>
            </a:r>
            <a:r>
              <a:rPr lang="zh-HK" altLang="en-US" sz="3600" dirty="0">
                <a:latin typeface="微軟正黑體" panose="020B0604030504040204" pitchFamily="34" charset="-120"/>
                <a:ea typeface="微軟正黑體" panose="020B0604030504040204" pitchFamily="34" charset="-120"/>
              </a:rPr>
              <a:t>自由 國家角色</a:t>
            </a:r>
            <a:endParaRPr lang="en-US" altLang="zh-HK" sz="3600" dirty="0">
              <a:latin typeface="微軟正黑體" panose="020B0604030504040204" pitchFamily="34" charset="-120"/>
              <a:ea typeface="微軟正黑體" panose="020B0604030504040204" pitchFamily="34" charset="-120"/>
            </a:endParaRPr>
          </a:p>
          <a:p>
            <a:pPr marL="0" indent="0">
              <a:buNone/>
            </a:pP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二</a:t>
            </a:r>
            <a:r>
              <a:rPr lang="en-US" altLang="zh-TW" sz="3600" dirty="0" smtClean="0">
                <a:latin typeface="微軟正黑體" panose="020B0604030504040204" pitchFamily="34" charset="-120"/>
                <a:ea typeface="微軟正黑體" panose="020B0604030504040204" pitchFamily="34" charset="-120"/>
              </a:rPr>
              <a:t>) </a:t>
            </a:r>
            <a:r>
              <a:rPr lang="zh-HK" altLang="en-US" sz="3600" dirty="0" smtClean="0">
                <a:latin typeface="微軟正黑體" panose="020B0604030504040204" pitchFamily="34" charset="-120"/>
                <a:ea typeface="微軟正黑體" panose="020B0604030504040204" pitchFamily="34" charset="-120"/>
              </a:rPr>
              <a:t>財富</a:t>
            </a:r>
            <a:r>
              <a:rPr lang="zh-HK" altLang="en-US" sz="3600" dirty="0">
                <a:latin typeface="微軟正黑體" panose="020B0604030504040204" pitchFamily="34" charset="-120"/>
                <a:ea typeface="微軟正黑體" panose="020B0604030504040204" pitchFamily="34" charset="-120"/>
              </a:rPr>
              <a:t>增長 人的發展</a:t>
            </a:r>
            <a:endParaRPr lang="en-US" altLang="zh-HK" sz="3600" dirty="0">
              <a:latin typeface="微軟正黑體" panose="020B0604030504040204" pitchFamily="34" charset="-120"/>
              <a:ea typeface="微軟正黑體" panose="020B0604030504040204" pitchFamily="34" charset="-120"/>
            </a:endParaRPr>
          </a:p>
          <a:p>
            <a:pPr marL="0" indent="0">
              <a:buNone/>
            </a:pP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三</a:t>
            </a:r>
            <a:r>
              <a:rPr lang="en-US" altLang="zh-TW" sz="3600" dirty="0" smtClean="0">
                <a:latin typeface="微軟正黑體" panose="020B0604030504040204" pitchFamily="34" charset="-120"/>
                <a:ea typeface="微軟正黑體" panose="020B0604030504040204" pitchFamily="34" charset="-120"/>
              </a:rPr>
              <a:t>) </a:t>
            </a:r>
            <a:r>
              <a:rPr lang="zh-HK" altLang="en-US" sz="3600" dirty="0" smtClean="0">
                <a:latin typeface="微軟正黑體" panose="020B0604030504040204" pitchFamily="34" charset="-120"/>
                <a:ea typeface="微軟正黑體" panose="020B0604030504040204" pitchFamily="34" charset="-120"/>
              </a:rPr>
              <a:t>私產</a:t>
            </a:r>
            <a:r>
              <a:rPr lang="zh-HK" altLang="en-US" sz="3600" dirty="0">
                <a:latin typeface="微軟正黑體" panose="020B0604030504040204" pitchFamily="34" charset="-120"/>
                <a:ea typeface="微軟正黑體" panose="020B0604030504040204" pitchFamily="34" charset="-120"/>
              </a:rPr>
              <a:t>問題</a:t>
            </a:r>
            <a:endParaRPr lang="en-US" altLang="zh-HK" sz="3600" dirty="0">
              <a:latin typeface="微軟正黑體" panose="020B0604030504040204" pitchFamily="34" charset="-120"/>
              <a:ea typeface="微軟正黑體" panose="020B0604030504040204" pitchFamily="34" charset="-120"/>
            </a:endParaRPr>
          </a:p>
          <a:p>
            <a:pPr marL="0" indent="0">
              <a:buNone/>
            </a:pP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四</a:t>
            </a:r>
            <a:r>
              <a:rPr lang="en-US" altLang="zh-TW" sz="3600" dirty="0">
                <a:latin typeface="微軟正黑體" panose="020B0604030504040204" pitchFamily="34" charset="-120"/>
                <a:ea typeface="微軟正黑體" panose="020B0604030504040204" pitchFamily="34" charset="-120"/>
              </a:rPr>
              <a:t>)</a:t>
            </a:r>
            <a:r>
              <a:rPr lang="en-US" altLang="zh-TW" sz="3600" dirty="0" smtClean="0">
                <a:latin typeface="微軟正黑體" panose="020B0604030504040204" pitchFamily="34" charset="-120"/>
                <a:ea typeface="微軟正黑體" panose="020B0604030504040204" pitchFamily="34" charset="-120"/>
              </a:rPr>
              <a:t> </a:t>
            </a:r>
            <a:r>
              <a:rPr lang="zh-HK" altLang="en-US" sz="3600" dirty="0">
                <a:latin typeface="微軟正黑體" panose="020B0604030504040204" pitchFamily="34" charset="-120"/>
                <a:ea typeface="微軟正黑體" panose="020B0604030504040204" pitchFamily="34" charset="-120"/>
              </a:rPr>
              <a:t>重振農業</a:t>
            </a: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5</a:t>
            </a:fld>
            <a:endParaRPr lang="en-US"/>
          </a:p>
        </p:txBody>
      </p:sp>
    </p:spTree>
    <p:extLst>
      <p:ext uri="{BB962C8B-B14F-4D97-AF65-F5344CB8AC3E}">
        <p14:creationId xmlns="" xmlns:p14="http://schemas.microsoft.com/office/powerpoint/2010/main" val="17661705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197768"/>
            <a:ext cx="10972800" cy="1143000"/>
          </a:xfrm>
        </p:spPr>
        <p:txBody>
          <a:bodyPr>
            <a:noAutofit/>
          </a:bodyPr>
          <a:lstStyle/>
          <a:p>
            <a:r>
              <a:rPr lang="en-US" sz="4000" b="1" u="sng" dirty="0" smtClean="0"/>
              <a:t>Solutions/Remedies – Agriculture </a:t>
            </a:r>
            <a:r>
              <a:rPr lang="en-US" altLang="zh-TW" sz="4000" b="1" u="sng" dirty="0" smtClean="0"/>
              <a:t>(cont’d)</a:t>
            </a:r>
            <a:endParaRPr lang="en-US" sz="3600" b="1" u="sng" dirty="0"/>
          </a:p>
        </p:txBody>
      </p:sp>
      <p:sp>
        <p:nvSpPr>
          <p:cNvPr id="3" name="內容版面配置區 2"/>
          <p:cNvSpPr>
            <a:spLocks noGrp="1"/>
          </p:cNvSpPr>
          <p:nvPr>
            <p:ph idx="1"/>
          </p:nvPr>
        </p:nvSpPr>
        <p:spPr>
          <a:xfrm>
            <a:off x="239349" y="1402080"/>
            <a:ext cx="11809312" cy="4983480"/>
          </a:xfrm>
        </p:spPr>
        <p:txBody>
          <a:bodyPr>
            <a:normAutofit fontScale="85000" lnSpcReduction="10000"/>
          </a:bodyPr>
          <a:lstStyle/>
          <a:p>
            <a:pPr marL="742950" indent="-742950">
              <a:buAutoNum type="arabicParenR" startAt="7"/>
            </a:pPr>
            <a:r>
              <a:rPr lang="en-US" sz="4000" dirty="0" smtClean="0"/>
              <a:t>Given the special nature of agricultural products, modern economists must devise </a:t>
            </a:r>
            <a:r>
              <a:rPr lang="en-US" sz="4000" b="1" i="1" dirty="0" smtClean="0"/>
              <a:t>a suitable means of price protection</a:t>
            </a:r>
            <a:r>
              <a:rPr lang="en-US" sz="4000" dirty="0" smtClean="0"/>
              <a:t>.</a:t>
            </a:r>
          </a:p>
          <a:p>
            <a:pPr marL="742950" indent="-742950">
              <a:buAutoNum type="arabicParenR" startAt="7"/>
            </a:pPr>
            <a:r>
              <a:rPr lang="en-US" altLang="zh-HK" sz="4000" dirty="0" smtClean="0"/>
              <a:t>Promote </a:t>
            </a:r>
            <a:r>
              <a:rPr lang="en-US" altLang="zh-HK" sz="4000" dirty="0"/>
              <a:t>in agricultural regions the establishment of those industries and services which are concerned with the preservation, processing and transportation of farm </a:t>
            </a:r>
            <a:r>
              <a:rPr lang="en-US" altLang="zh-HK" sz="4000" dirty="0" smtClean="0"/>
              <a:t>products.</a:t>
            </a:r>
          </a:p>
          <a:p>
            <a:pPr marL="742950" indent="-742950">
              <a:buAutoNum type="arabicParenR" startAt="7"/>
            </a:pPr>
            <a:r>
              <a:rPr lang="en-US" altLang="zh-HK" sz="4000" dirty="0" smtClean="0"/>
              <a:t>Farmers </a:t>
            </a:r>
            <a:r>
              <a:rPr lang="en-US" altLang="zh-HK" sz="4000" dirty="0"/>
              <a:t>must be given up-to-date instruction on the latest methods of cultivation, and the assistance of experts must be put at their </a:t>
            </a:r>
            <a:r>
              <a:rPr lang="en-US" altLang="zh-HK" sz="4000" dirty="0" smtClean="0"/>
              <a:t>disposal.</a:t>
            </a:r>
          </a:p>
          <a:p>
            <a:pPr marL="742950" indent="-742950">
              <a:buAutoNum type="arabicParenR" startAt="7"/>
            </a:pPr>
            <a:r>
              <a:rPr lang="en-US" altLang="zh-HK" sz="4000" dirty="0" smtClean="0"/>
              <a:t>The </a:t>
            </a:r>
            <a:r>
              <a:rPr lang="en-US" altLang="zh-HK" sz="4000" dirty="0"/>
              <a:t>farmers should form a flourishing system of cooperative undertakings and participate in public life.</a:t>
            </a:r>
          </a:p>
          <a:p>
            <a:pPr marL="742950" indent="-742950">
              <a:buAutoNum type="arabicParenR" startAt="7"/>
            </a:pPr>
            <a:endParaRPr lang="en-US" sz="4000" dirty="0" smtClean="0"/>
          </a:p>
          <a:p>
            <a:pPr marL="742950" indent="-742950">
              <a:buAutoNum type="arabicParenR" startAt="7"/>
            </a:pPr>
            <a:endParaRPr lang="en-US" sz="3600" dirty="0" smtClean="0">
              <a:solidFill>
                <a:schemeClr val="tx2"/>
              </a:solidFill>
            </a:endParaRPr>
          </a:p>
          <a:p>
            <a:pPr lvl="1"/>
            <a:endParaRPr lang="en-US" sz="3600" dirty="0" smtClean="0">
              <a:solidFill>
                <a:schemeClr val="tx2"/>
              </a:solidFill>
            </a:endParaRPr>
          </a:p>
          <a:p>
            <a:pPr lvl="0"/>
            <a:endParaRPr lang="en-US" sz="3600" dirty="0" smtClean="0">
              <a:solidFill>
                <a:schemeClr val="tx2"/>
              </a:solidFill>
            </a:endParaRPr>
          </a:p>
          <a:p>
            <a:pPr lvl="1"/>
            <a:endParaRPr lang="en-US" sz="3600" dirty="0">
              <a:solidFill>
                <a:schemeClr val="tx2"/>
              </a:solidFill>
            </a:endParaRPr>
          </a:p>
          <a:p>
            <a:pPr lvl="0"/>
            <a:endParaRPr lang="en-US" sz="3400" dirty="0" smtClean="0">
              <a:solidFill>
                <a:schemeClr val="tx2"/>
              </a:solidFill>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50</a:t>
            </a:fld>
            <a:endParaRPr lang="en-US"/>
          </a:p>
        </p:txBody>
      </p:sp>
    </p:spTree>
    <p:extLst>
      <p:ext uri="{BB962C8B-B14F-4D97-AF65-F5344CB8AC3E}">
        <p14:creationId xmlns="" xmlns:p14="http://schemas.microsoft.com/office/powerpoint/2010/main" val="24544366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44624"/>
            <a:ext cx="10972800" cy="1008112"/>
          </a:xfrm>
        </p:spPr>
        <p:txBody>
          <a:bodyPr>
            <a:noAutofit/>
          </a:bodyPr>
          <a:lstStyle/>
          <a:p>
            <a:r>
              <a:rPr lang="en-US" sz="4000" b="1" u="sng" dirty="0" smtClean="0"/>
              <a:t>Solutions/Remedies – Agriculture </a:t>
            </a:r>
            <a:r>
              <a:rPr lang="en-US" altLang="zh-TW" sz="4000" b="1" u="sng" dirty="0"/>
              <a:t>(cont’d)</a:t>
            </a:r>
            <a:endParaRPr lang="en-US" sz="4000" b="1" u="sng" dirty="0"/>
          </a:p>
        </p:txBody>
      </p:sp>
      <p:sp>
        <p:nvSpPr>
          <p:cNvPr id="3" name="內容版面配置區 2"/>
          <p:cNvSpPr>
            <a:spLocks noGrp="1"/>
          </p:cNvSpPr>
          <p:nvPr>
            <p:ph idx="1"/>
          </p:nvPr>
        </p:nvSpPr>
        <p:spPr>
          <a:xfrm>
            <a:off x="239349" y="989112"/>
            <a:ext cx="11632611" cy="5904656"/>
          </a:xfrm>
        </p:spPr>
        <p:txBody>
          <a:bodyPr>
            <a:normAutofit/>
          </a:bodyPr>
          <a:lstStyle/>
          <a:p>
            <a:pPr marL="742950" lvl="0" indent="-742950">
              <a:buAutoNum type="arabicParenR" startAt="11"/>
            </a:pPr>
            <a:r>
              <a:rPr lang="en-US" sz="3200" dirty="0" smtClean="0"/>
              <a:t>The farming community must take an active part in its own </a:t>
            </a:r>
            <a:r>
              <a:rPr lang="en-US" sz="3200" b="1" dirty="0" smtClean="0"/>
              <a:t>social progress </a:t>
            </a:r>
            <a:r>
              <a:rPr lang="en-US" sz="3200" dirty="0" smtClean="0"/>
              <a:t>and </a:t>
            </a:r>
            <a:r>
              <a:rPr lang="en-US" sz="3200" b="1" dirty="0" smtClean="0"/>
              <a:t>cultural betterment</a:t>
            </a:r>
            <a:r>
              <a:rPr lang="en-US" sz="3200" dirty="0" smtClean="0"/>
              <a:t>.</a:t>
            </a:r>
          </a:p>
          <a:p>
            <a:pPr lvl="1"/>
            <a:r>
              <a:rPr lang="en-US" sz="2800" dirty="0" smtClean="0">
                <a:solidFill>
                  <a:schemeClr val="tx2">
                    <a:lumMod val="60000"/>
                    <a:lumOff val="40000"/>
                  </a:schemeClr>
                </a:solidFill>
              </a:rPr>
              <a:t>They are living in </a:t>
            </a:r>
            <a:r>
              <a:rPr lang="en-US" sz="2800" dirty="0" smtClean="0">
                <a:solidFill>
                  <a:srgbClr val="FF0000"/>
                </a:solidFill>
              </a:rPr>
              <a:t>close</a:t>
            </a:r>
            <a:r>
              <a:rPr lang="en-US" sz="2800" dirty="0" smtClean="0">
                <a:solidFill>
                  <a:schemeClr val="tx2"/>
                </a:solidFill>
              </a:rPr>
              <a:t> </a:t>
            </a:r>
            <a:r>
              <a:rPr lang="en-US" sz="2800" dirty="0" smtClean="0">
                <a:solidFill>
                  <a:srgbClr val="FF0000"/>
                </a:solidFill>
              </a:rPr>
              <a:t>harmony with Nature </a:t>
            </a:r>
            <a:r>
              <a:rPr lang="en-US" sz="2800" dirty="0" smtClean="0">
                <a:solidFill>
                  <a:schemeClr val="tx2">
                    <a:lumMod val="60000"/>
                    <a:lumOff val="40000"/>
                  </a:schemeClr>
                </a:solidFill>
              </a:rPr>
              <a:t>and their work has to do with the </a:t>
            </a:r>
            <a:r>
              <a:rPr lang="en-US" sz="2800" dirty="0" smtClean="0">
                <a:solidFill>
                  <a:srgbClr val="FF0000"/>
                </a:solidFill>
              </a:rPr>
              <a:t>life of plants and animals</a:t>
            </a:r>
            <a:r>
              <a:rPr lang="en-US" sz="2800" dirty="0" smtClean="0">
                <a:solidFill>
                  <a:schemeClr val="tx2">
                    <a:lumMod val="60000"/>
                    <a:lumOff val="40000"/>
                  </a:schemeClr>
                </a:solidFill>
              </a:rPr>
              <a:t>.  This is the work which carries with a </a:t>
            </a:r>
            <a:r>
              <a:rPr lang="en-US" sz="2800" b="1" dirty="0" smtClean="0">
                <a:solidFill>
                  <a:srgbClr val="FF0000"/>
                </a:solidFill>
              </a:rPr>
              <a:t>dignity</a:t>
            </a:r>
            <a:r>
              <a:rPr lang="en-US" sz="2800" dirty="0" smtClean="0">
                <a:solidFill>
                  <a:schemeClr val="tx2"/>
                </a:solidFill>
              </a:rPr>
              <a:t> </a:t>
            </a:r>
            <a:r>
              <a:rPr lang="en-US" sz="2800" dirty="0" smtClean="0">
                <a:solidFill>
                  <a:schemeClr val="tx2">
                    <a:lumMod val="60000"/>
                    <a:lumOff val="40000"/>
                  </a:schemeClr>
                </a:solidFill>
              </a:rPr>
              <a:t>of its own</a:t>
            </a:r>
          </a:p>
          <a:p>
            <a:pPr marL="742950" indent="-742950">
              <a:buFont typeface="Arial" panose="020B0604020202020204" pitchFamily="34" charset="0"/>
              <a:buAutoNum type="arabicParenR" startAt="11"/>
            </a:pPr>
            <a:r>
              <a:rPr lang="en-US" sz="3200" dirty="0" smtClean="0"/>
              <a:t>Solidarity </a:t>
            </a:r>
            <a:r>
              <a:rPr lang="en-US" sz="3200" dirty="0"/>
              <a:t>and Co-operation</a:t>
            </a:r>
          </a:p>
          <a:p>
            <a:pPr marL="742950" indent="-742950">
              <a:buFont typeface="Arial" panose="020B0604020202020204" pitchFamily="34" charset="0"/>
              <a:buAutoNum type="arabicParenR" startAt="11"/>
            </a:pPr>
            <a:r>
              <a:rPr lang="en-US" sz="3200" dirty="0" smtClean="0"/>
              <a:t>Farm </a:t>
            </a:r>
            <a:r>
              <a:rPr lang="en-US" sz="3200" dirty="0"/>
              <a:t>workers are to have their proper </a:t>
            </a:r>
            <a:r>
              <a:rPr lang="en-US" sz="3200" b="1" dirty="0"/>
              <a:t>voice in political circles </a:t>
            </a:r>
            <a:r>
              <a:rPr lang="en-US" sz="3200" dirty="0"/>
              <a:t>and in public administration.</a:t>
            </a:r>
          </a:p>
          <a:p>
            <a:pPr marL="742950" lvl="0" indent="-742950">
              <a:buFont typeface="Arial" panose="020B0604020202020204" pitchFamily="34" charset="0"/>
              <a:buAutoNum type="arabicParenR" startAt="11"/>
            </a:pPr>
            <a:r>
              <a:rPr lang="en-US" sz="3200" dirty="0" smtClean="0"/>
              <a:t>It </a:t>
            </a:r>
            <a:r>
              <a:rPr lang="en-US" sz="3200" dirty="0"/>
              <a:t>is a work, which should be thought of as a vocation, </a:t>
            </a:r>
            <a:r>
              <a:rPr lang="en-US" sz="3200" b="1" dirty="0">
                <a:solidFill>
                  <a:srgbClr val="FF0000"/>
                </a:solidFill>
              </a:rPr>
              <a:t>an answer to God's call</a:t>
            </a:r>
            <a:r>
              <a:rPr lang="en-US" sz="3200" dirty="0"/>
              <a:t> to actuate His providential, saving plan in history. It should be thought of, finally, as </a:t>
            </a:r>
            <a:r>
              <a:rPr lang="en-US" sz="3200" b="1" dirty="0">
                <a:solidFill>
                  <a:srgbClr val="FF0000"/>
                </a:solidFill>
              </a:rPr>
              <a:t>a noble task</a:t>
            </a:r>
            <a:r>
              <a:rPr lang="en-US" sz="3200" dirty="0"/>
              <a:t>.</a:t>
            </a:r>
          </a:p>
          <a:p>
            <a:pPr marL="0" lvl="0" indent="0">
              <a:buNone/>
            </a:pPr>
            <a:endParaRPr lang="en-US" sz="3200" dirty="0"/>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51</a:t>
            </a:fld>
            <a:endParaRPr lang="en-US"/>
          </a:p>
        </p:txBody>
      </p:sp>
    </p:spTree>
    <p:extLst>
      <p:ext uri="{BB962C8B-B14F-4D97-AF65-F5344CB8AC3E}">
        <p14:creationId xmlns="" xmlns:p14="http://schemas.microsoft.com/office/powerpoint/2010/main" val="39603250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7672" y="188640"/>
            <a:ext cx="10972800" cy="504056"/>
          </a:xfrm>
        </p:spPr>
        <p:txBody>
          <a:bodyPr>
            <a:noAutofit/>
          </a:bodyPr>
          <a:lstStyle/>
          <a:p>
            <a:r>
              <a:rPr lang="en-US" sz="4000" b="1" u="sng" dirty="0" smtClean="0"/>
              <a:t>Evaluations in the present settings</a:t>
            </a:r>
            <a:endParaRPr lang="en-US" sz="4000" b="1" u="sng" dirty="0"/>
          </a:p>
        </p:txBody>
      </p:sp>
      <p:sp>
        <p:nvSpPr>
          <p:cNvPr id="3" name="內容版面配置區 2"/>
          <p:cNvSpPr>
            <a:spLocks noGrp="1"/>
          </p:cNvSpPr>
          <p:nvPr>
            <p:ph idx="1"/>
          </p:nvPr>
        </p:nvSpPr>
        <p:spPr>
          <a:xfrm>
            <a:off x="335360" y="836712"/>
            <a:ext cx="11521280" cy="6127968"/>
          </a:xfrm>
        </p:spPr>
        <p:txBody>
          <a:bodyPr>
            <a:normAutofit fontScale="92500" lnSpcReduction="10000"/>
          </a:bodyPr>
          <a:lstStyle/>
          <a:p>
            <a:r>
              <a:rPr lang="en-US" sz="3200" dirty="0" smtClean="0"/>
              <a:t>The present settings and developments of agriculture are significantly different from the settings of the 1960s</a:t>
            </a:r>
          </a:p>
          <a:p>
            <a:pPr lvl="1"/>
            <a:r>
              <a:rPr lang="en-US" sz="2800" dirty="0" smtClean="0">
                <a:solidFill>
                  <a:schemeClr val="tx2">
                    <a:lumMod val="60000"/>
                    <a:lumOff val="40000"/>
                  </a:schemeClr>
                </a:solidFill>
              </a:rPr>
              <a:t>The trend that farmer moves to cities looking for jobs of higher income has been much slower.  In US, the number of farmers under 35 years old is actually increasing in 2016.  </a:t>
            </a:r>
            <a:r>
              <a:rPr lang="en-US" sz="2000" dirty="0">
                <a:solidFill>
                  <a:schemeClr val="tx2">
                    <a:lumMod val="60000"/>
                    <a:lumOff val="40000"/>
                  </a:schemeClr>
                </a:solidFill>
              </a:rPr>
              <a:t>(source: U.S. Department of Agriculture’s latest Census of </a:t>
            </a:r>
            <a:r>
              <a:rPr lang="en-US" sz="2000" dirty="0" smtClean="0">
                <a:solidFill>
                  <a:schemeClr val="tx2">
                    <a:lumMod val="60000"/>
                    <a:lumOff val="40000"/>
                  </a:schemeClr>
                </a:solidFill>
              </a:rPr>
              <a:t>Agriculture) </a:t>
            </a:r>
          </a:p>
          <a:p>
            <a:pPr lvl="1"/>
            <a:r>
              <a:rPr lang="en-US" sz="2800" dirty="0" smtClean="0">
                <a:solidFill>
                  <a:schemeClr val="tx2">
                    <a:lumMod val="60000"/>
                    <a:lumOff val="40000"/>
                  </a:schemeClr>
                </a:solidFill>
              </a:rPr>
              <a:t>structural </a:t>
            </a:r>
            <a:r>
              <a:rPr lang="en-US" sz="2800" dirty="0">
                <a:solidFill>
                  <a:schemeClr val="tx2">
                    <a:lumMod val="60000"/>
                    <a:lumOff val="40000"/>
                  </a:schemeClr>
                </a:solidFill>
              </a:rPr>
              <a:t>statistics for EU agriculture make it clear that many farmers (at least a third, and more if other members of their household are included) also have other gainful </a:t>
            </a:r>
            <a:r>
              <a:rPr lang="en-US" sz="2800" dirty="0" smtClean="0">
                <a:solidFill>
                  <a:schemeClr val="tx2">
                    <a:lumMod val="60000"/>
                    <a:lumOff val="40000"/>
                  </a:schemeClr>
                </a:solidFill>
              </a:rPr>
              <a:t>activities.*</a:t>
            </a:r>
            <a:endParaRPr lang="en-US" sz="2800" dirty="0">
              <a:solidFill>
                <a:schemeClr val="tx2">
                  <a:lumMod val="60000"/>
                  <a:lumOff val="40000"/>
                </a:schemeClr>
              </a:solidFill>
            </a:endParaRPr>
          </a:p>
          <a:p>
            <a:pPr lvl="1"/>
            <a:r>
              <a:rPr lang="en-US" sz="2800" dirty="0" smtClean="0">
                <a:solidFill>
                  <a:schemeClr val="tx2">
                    <a:lumMod val="60000"/>
                    <a:lumOff val="40000"/>
                  </a:schemeClr>
                </a:solidFill>
              </a:rPr>
              <a:t>the </a:t>
            </a:r>
            <a:r>
              <a:rPr lang="en-US" sz="2800" dirty="0">
                <a:solidFill>
                  <a:schemeClr val="tx2">
                    <a:lumMod val="60000"/>
                    <a:lumOff val="40000"/>
                  </a:schemeClr>
                </a:solidFill>
              </a:rPr>
              <a:t>evidence points to farmers NOT being a particularly low-income sector of society in most Member States judged on the basis of their household disposable incomes</a:t>
            </a:r>
            <a:r>
              <a:rPr lang="en-US" sz="2800" dirty="0" smtClean="0">
                <a:solidFill>
                  <a:schemeClr val="tx2">
                    <a:lumMod val="60000"/>
                    <a:lumOff val="40000"/>
                  </a:schemeClr>
                </a:solidFill>
              </a:rPr>
              <a:t>.*</a:t>
            </a:r>
          </a:p>
          <a:p>
            <a:pPr lvl="1"/>
            <a:r>
              <a:rPr lang="en-US" sz="2800" dirty="0" smtClean="0">
                <a:solidFill>
                  <a:schemeClr val="tx2">
                    <a:lumMod val="60000"/>
                    <a:lumOff val="40000"/>
                  </a:schemeClr>
                </a:solidFill>
              </a:rPr>
              <a:t>It’s estimated that the average monthly income of farmer in China is raised to RMB3450. </a:t>
            </a:r>
            <a:r>
              <a:rPr lang="en-US" sz="1800" dirty="0" smtClean="0">
                <a:solidFill>
                  <a:schemeClr val="tx2">
                    <a:lumMod val="60000"/>
                    <a:lumOff val="40000"/>
                  </a:schemeClr>
                </a:solidFill>
              </a:rPr>
              <a:t>(source: “</a:t>
            </a:r>
            <a:r>
              <a:rPr lang="zh-TW" altLang="en-US" sz="1800" dirty="0" smtClean="0">
                <a:solidFill>
                  <a:schemeClr val="tx2">
                    <a:lumMod val="60000"/>
                    <a:lumOff val="40000"/>
                  </a:schemeClr>
                </a:solidFill>
              </a:rPr>
              <a:t>農村綠皮書</a:t>
            </a:r>
            <a:r>
              <a:rPr lang="en-US" altLang="zh-TW" sz="1800" dirty="0" smtClean="0">
                <a:solidFill>
                  <a:schemeClr val="tx2">
                    <a:lumMod val="60000"/>
                    <a:lumOff val="40000"/>
                  </a:schemeClr>
                </a:solidFill>
              </a:rPr>
              <a:t>” </a:t>
            </a:r>
            <a:r>
              <a:rPr lang="en-US" sz="1800" dirty="0" smtClean="0">
                <a:solidFill>
                  <a:schemeClr val="tx2">
                    <a:lumMod val="60000"/>
                    <a:lumOff val="40000"/>
                  </a:schemeClr>
                </a:solidFill>
              </a:rPr>
              <a:t>2017 </a:t>
            </a:r>
            <a:r>
              <a:rPr lang="zh-TW" altLang="en-US" sz="1800" dirty="0">
                <a:solidFill>
                  <a:schemeClr val="tx2">
                    <a:lumMod val="60000"/>
                    <a:lumOff val="40000"/>
                  </a:schemeClr>
                </a:solidFill>
              </a:rPr>
              <a:t>中</a:t>
            </a:r>
            <a:r>
              <a:rPr lang="zh-TW" altLang="en-US" sz="1800" dirty="0" smtClean="0">
                <a:solidFill>
                  <a:schemeClr val="tx2">
                    <a:lumMod val="60000"/>
                    <a:lumOff val="40000"/>
                  </a:schemeClr>
                </a:solidFill>
              </a:rPr>
              <a:t>國社科阮院</a:t>
            </a:r>
            <a:r>
              <a:rPr lang="en-US" sz="1800" dirty="0" smtClean="0">
                <a:solidFill>
                  <a:schemeClr val="tx2">
                    <a:lumMod val="60000"/>
                    <a:lumOff val="40000"/>
                  </a:schemeClr>
                </a:solidFill>
              </a:rPr>
              <a:t>)</a:t>
            </a:r>
            <a:r>
              <a:rPr lang="en-US" sz="1800" dirty="0">
                <a:solidFill>
                  <a:schemeClr val="tx2">
                    <a:lumMod val="60000"/>
                    <a:lumOff val="40000"/>
                  </a:schemeClr>
                </a:solidFill>
              </a:rPr>
              <a:t>  </a:t>
            </a:r>
            <a:endParaRPr lang="en-US" sz="1800" dirty="0" smtClean="0">
              <a:solidFill>
                <a:schemeClr val="tx2">
                  <a:lumMod val="60000"/>
                  <a:lumOff val="40000"/>
                </a:schemeClr>
              </a:solidFill>
            </a:endParaRPr>
          </a:p>
          <a:p>
            <a:pPr lvl="1"/>
            <a:r>
              <a:rPr lang="en-US" sz="2800" dirty="0" smtClean="0">
                <a:solidFill>
                  <a:schemeClr val="tx2">
                    <a:lumMod val="60000"/>
                    <a:lumOff val="40000"/>
                  </a:schemeClr>
                </a:solidFill>
              </a:rPr>
              <a:t>If those figures from above are reliable, it seems that the farmer income may still not reach the same level as their fellow in the city but it should be enough to achieve a certain basic level of standard of living.</a:t>
            </a:r>
            <a:endParaRPr lang="en-US" sz="1700" dirty="0" smtClean="0">
              <a:solidFill>
                <a:schemeClr val="tx2">
                  <a:lumMod val="60000"/>
                  <a:lumOff val="40000"/>
                </a:schemeClr>
              </a:solidFill>
            </a:endParaRPr>
          </a:p>
          <a:p>
            <a:pPr marL="457200" lvl="1" indent="0">
              <a:buNone/>
            </a:pPr>
            <a:r>
              <a:rPr lang="en-US" sz="1500" dirty="0" smtClean="0">
                <a:solidFill>
                  <a:schemeClr val="tx2"/>
                </a:solidFill>
              </a:rPr>
              <a:t>*(source: “Directorate-General for Internal Policies – Comparison of Farmers’ Incomes in the EU Member States” by University of London)</a:t>
            </a:r>
          </a:p>
          <a:p>
            <a:endParaRPr lang="en-US" sz="2000" dirty="0" smtClean="0">
              <a:solidFill>
                <a:schemeClr val="tx2"/>
              </a:solidFill>
            </a:endParaRPr>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52</a:t>
            </a:fld>
            <a:endParaRPr lang="en-US" dirty="0"/>
          </a:p>
        </p:txBody>
      </p:sp>
    </p:spTree>
    <p:extLst>
      <p:ext uri="{BB962C8B-B14F-4D97-AF65-F5344CB8AC3E}">
        <p14:creationId xmlns="" xmlns:p14="http://schemas.microsoft.com/office/powerpoint/2010/main" val="1853993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9592" y="108248"/>
            <a:ext cx="10972800" cy="504056"/>
          </a:xfrm>
        </p:spPr>
        <p:txBody>
          <a:bodyPr>
            <a:noAutofit/>
          </a:bodyPr>
          <a:lstStyle/>
          <a:p>
            <a:r>
              <a:rPr lang="en-US" sz="4000" b="1" u="sng" dirty="0" smtClean="0"/>
              <a:t>Facts of agriculture in Hong Kong</a:t>
            </a:r>
            <a:endParaRPr lang="en-US" sz="4000" b="1" u="sng" dirty="0"/>
          </a:p>
        </p:txBody>
      </p:sp>
      <p:sp>
        <p:nvSpPr>
          <p:cNvPr id="3" name="內容版面配置區 2"/>
          <p:cNvSpPr>
            <a:spLocks noGrp="1"/>
          </p:cNvSpPr>
          <p:nvPr>
            <p:ph idx="1"/>
          </p:nvPr>
        </p:nvSpPr>
        <p:spPr>
          <a:xfrm>
            <a:off x="472440" y="695360"/>
            <a:ext cx="11384200" cy="6086440"/>
          </a:xfrm>
        </p:spPr>
        <p:txBody>
          <a:bodyPr>
            <a:noAutofit/>
          </a:bodyPr>
          <a:lstStyle/>
          <a:p>
            <a:r>
              <a:rPr lang="en-US" dirty="0" smtClean="0">
                <a:solidFill>
                  <a:schemeClr val="tx2"/>
                </a:solidFill>
              </a:rPr>
              <a:t>Small but intensive vegetables and livestock farms have taken over from the more traditional rice farming over the past decade. </a:t>
            </a:r>
            <a:r>
              <a:rPr lang="en-US" sz="1800" dirty="0" smtClean="0">
                <a:solidFill>
                  <a:schemeClr val="tx2"/>
                </a:solidFill>
              </a:rPr>
              <a:t>(source: </a:t>
            </a:r>
            <a:r>
              <a:rPr lang="en-US" sz="1800" dirty="0" err="1">
                <a:solidFill>
                  <a:schemeClr val="tx2"/>
                </a:solidFill>
              </a:rPr>
              <a:t>A</a:t>
            </a:r>
            <a:r>
              <a:rPr lang="en-US" sz="1800" dirty="0" err="1" smtClean="0">
                <a:solidFill>
                  <a:schemeClr val="tx2"/>
                </a:solidFill>
              </a:rPr>
              <a:t>fcd</a:t>
            </a:r>
            <a:r>
              <a:rPr lang="en-US" sz="1800" dirty="0" smtClean="0">
                <a:solidFill>
                  <a:schemeClr val="tx2"/>
                </a:solidFill>
              </a:rPr>
              <a:t>)</a:t>
            </a:r>
          </a:p>
          <a:p>
            <a:r>
              <a:rPr lang="en-US" dirty="0" smtClean="0">
                <a:solidFill>
                  <a:schemeClr val="tx2"/>
                </a:solidFill>
              </a:rPr>
              <a:t>Currently there are about 2400 farms in the territory employing directly about 4300 farmers and workers </a:t>
            </a:r>
            <a:r>
              <a:rPr lang="en-US" sz="1800" dirty="0" smtClean="0">
                <a:solidFill>
                  <a:schemeClr val="tx2"/>
                </a:solidFill>
              </a:rPr>
              <a:t>(source: </a:t>
            </a:r>
            <a:r>
              <a:rPr lang="en-US" sz="1800" dirty="0" err="1" smtClean="0">
                <a:solidFill>
                  <a:schemeClr val="tx2"/>
                </a:solidFill>
              </a:rPr>
              <a:t>Afcd</a:t>
            </a:r>
            <a:r>
              <a:rPr lang="en-US" sz="1800" dirty="0" smtClean="0">
                <a:solidFill>
                  <a:schemeClr val="tx2"/>
                </a:solidFill>
              </a:rPr>
              <a:t>)</a:t>
            </a:r>
            <a:r>
              <a:rPr lang="en-US" dirty="0" smtClean="0">
                <a:solidFill>
                  <a:schemeClr val="tx2"/>
                </a:solidFill>
              </a:rPr>
              <a:t>, occupying 0.11% of total labor force. </a:t>
            </a:r>
            <a:r>
              <a:rPr lang="en-US" sz="1800" dirty="0" smtClean="0">
                <a:solidFill>
                  <a:schemeClr val="tx2"/>
                </a:solidFill>
              </a:rPr>
              <a:t>(source: 3.85M in Census 2017) </a:t>
            </a:r>
          </a:p>
          <a:p>
            <a:r>
              <a:rPr lang="en-US" dirty="0" smtClean="0">
                <a:solidFill>
                  <a:schemeClr val="tx2"/>
                </a:solidFill>
              </a:rPr>
              <a:t>Local production accounted for about 1.9% fresh vegetables consumed =&gt; reliant on imports for food supply </a:t>
            </a:r>
            <a:r>
              <a:rPr lang="en-US" sz="1800" dirty="0" smtClean="0">
                <a:solidFill>
                  <a:schemeClr val="tx2"/>
                </a:solidFill>
              </a:rPr>
              <a:t>(Food and Health Bureau Jan. 2016)</a:t>
            </a:r>
          </a:p>
          <a:p>
            <a:r>
              <a:rPr lang="en-US" dirty="0">
                <a:solidFill>
                  <a:schemeClr val="tx2"/>
                </a:solidFill>
              </a:rPr>
              <a:t>Average annual income: HKD44,739 </a:t>
            </a:r>
            <a:r>
              <a:rPr lang="en-US" sz="1800" dirty="0">
                <a:solidFill>
                  <a:schemeClr val="tx2"/>
                </a:solidFill>
              </a:rPr>
              <a:t>(source: “</a:t>
            </a:r>
            <a:r>
              <a:rPr lang="zh-TW" altLang="en-US" sz="1800" dirty="0">
                <a:solidFill>
                  <a:schemeClr val="tx2"/>
                </a:solidFill>
              </a:rPr>
              <a:t>香港有機農業的</a:t>
            </a:r>
            <a:r>
              <a:rPr lang="zh-TW" altLang="en-US" sz="1800" dirty="0" smtClean="0">
                <a:solidFill>
                  <a:schemeClr val="tx2"/>
                </a:solidFill>
              </a:rPr>
              <a:t>發展</a:t>
            </a:r>
            <a:r>
              <a:rPr lang="en-US" altLang="zh-TW" sz="1800" dirty="0" smtClean="0">
                <a:solidFill>
                  <a:schemeClr val="tx2"/>
                </a:solidFill>
              </a:rPr>
              <a:t>”</a:t>
            </a:r>
            <a:r>
              <a:rPr lang="en-US" sz="1800" dirty="0" smtClean="0">
                <a:solidFill>
                  <a:schemeClr val="tx2"/>
                </a:solidFill>
              </a:rPr>
              <a:t>by </a:t>
            </a:r>
            <a:r>
              <a:rPr lang="zh-TW" altLang="en-US" sz="1800" dirty="0">
                <a:solidFill>
                  <a:schemeClr val="tx2"/>
                </a:solidFill>
              </a:rPr>
              <a:t>劉婉儀</a:t>
            </a:r>
            <a:r>
              <a:rPr lang="en-US" altLang="zh-TW" sz="1800" dirty="0" smtClean="0">
                <a:solidFill>
                  <a:schemeClr val="tx2"/>
                </a:solidFill>
              </a:rPr>
              <a:t>)</a:t>
            </a:r>
            <a:r>
              <a:rPr lang="en-US" altLang="zh-TW" dirty="0" smtClean="0">
                <a:solidFill>
                  <a:schemeClr val="tx2"/>
                </a:solidFill>
              </a:rPr>
              <a:t> =&gt; </a:t>
            </a:r>
            <a:r>
              <a:rPr lang="en-US" dirty="0">
                <a:solidFill>
                  <a:schemeClr val="tx2"/>
                </a:solidFill>
              </a:rPr>
              <a:t>significantly lower than the average workers (HKD160-180k for general office clerk and service </a:t>
            </a:r>
            <a:r>
              <a:rPr lang="en-US" dirty="0" smtClean="0">
                <a:solidFill>
                  <a:schemeClr val="tx2"/>
                </a:solidFill>
              </a:rPr>
              <a:t>worker), rely on other sources of income.</a:t>
            </a:r>
          </a:p>
          <a:p>
            <a:r>
              <a:rPr lang="en-US" dirty="0" smtClean="0">
                <a:solidFill>
                  <a:schemeClr val="tx2"/>
                </a:solidFill>
              </a:rPr>
              <a:t>Government policy on agriculture: minimal government intervention but provision of basic infrastructure and technical support. </a:t>
            </a:r>
            <a:r>
              <a:rPr lang="en-US" sz="1800" dirty="0">
                <a:solidFill>
                  <a:schemeClr val="tx2"/>
                </a:solidFill>
              </a:rPr>
              <a:t>(source: </a:t>
            </a:r>
            <a:r>
              <a:rPr lang="en-US" sz="1800" dirty="0" err="1">
                <a:solidFill>
                  <a:schemeClr val="tx2"/>
                </a:solidFill>
              </a:rPr>
              <a:t>Afcd</a:t>
            </a:r>
            <a:r>
              <a:rPr lang="en-US" sz="1800" dirty="0">
                <a:solidFill>
                  <a:schemeClr val="tx2"/>
                </a:solidFill>
              </a:rPr>
              <a:t>)</a:t>
            </a:r>
          </a:p>
          <a:p>
            <a:r>
              <a:rPr lang="en-US" dirty="0" smtClean="0">
                <a:solidFill>
                  <a:schemeClr val="tx2"/>
                </a:solidFill>
              </a:rPr>
              <a:t>Accredited Farm Scheme: promote the adoption of good horticultural practice and environmental friendly production =&gt; proper use of pesticides</a:t>
            </a:r>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53</a:t>
            </a:fld>
            <a:endParaRPr lang="en-US"/>
          </a:p>
        </p:txBody>
      </p:sp>
    </p:spTree>
    <p:extLst>
      <p:ext uri="{BB962C8B-B14F-4D97-AF65-F5344CB8AC3E}">
        <p14:creationId xmlns="" xmlns:p14="http://schemas.microsoft.com/office/powerpoint/2010/main" val="22813379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3872" y="184448"/>
            <a:ext cx="10972800" cy="504056"/>
          </a:xfrm>
        </p:spPr>
        <p:txBody>
          <a:bodyPr>
            <a:noAutofit/>
          </a:bodyPr>
          <a:lstStyle/>
          <a:p>
            <a:r>
              <a:rPr lang="en-US" sz="4000" b="1" u="sng" dirty="0" smtClean="0"/>
              <a:t>Issues of agriculture in Hong Kong</a:t>
            </a:r>
            <a:endParaRPr lang="en-US" sz="4000" b="1" u="sng" dirty="0"/>
          </a:p>
        </p:txBody>
      </p:sp>
      <p:sp>
        <p:nvSpPr>
          <p:cNvPr id="3" name="內容版面配置區 2"/>
          <p:cNvSpPr>
            <a:spLocks noGrp="1"/>
          </p:cNvSpPr>
          <p:nvPr>
            <p:ph idx="1"/>
          </p:nvPr>
        </p:nvSpPr>
        <p:spPr>
          <a:xfrm>
            <a:off x="432899" y="725840"/>
            <a:ext cx="11713301" cy="5832648"/>
          </a:xfrm>
        </p:spPr>
        <p:txBody>
          <a:bodyPr>
            <a:noAutofit/>
          </a:bodyPr>
          <a:lstStyle/>
          <a:p>
            <a:r>
              <a:rPr lang="en-US" dirty="0" smtClean="0">
                <a:solidFill>
                  <a:schemeClr val="tx2"/>
                </a:solidFill>
              </a:rPr>
              <a:t>Shortage of farmland or issues in developing of the un-used farmland.  Only 729 acres out of 4523 acres farmland are regularly utilized in Hong Kong.  </a:t>
            </a:r>
            <a:r>
              <a:rPr lang="en-US" sz="1800" dirty="0">
                <a:solidFill>
                  <a:schemeClr val="tx2"/>
                </a:solidFill>
              </a:rPr>
              <a:t>(Source: </a:t>
            </a:r>
            <a:r>
              <a:rPr lang="zh-TW" altLang="en-US" sz="1800" dirty="0">
                <a:solidFill>
                  <a:schemeClr val="tx2"/>
                </a:solidFill>
              </a:rPr>
              <a:t>長春社</a:t>
            </a:r>
            <a:r>
              <a:rPr lang="en-US" altLang="zh-TW" sz="1800" dirty="0">
                <a:solidFill>
                  <a:schemeClr val="tx2"/>
                </a:solidFill>
              </a:rPr>
              <a:t> Apr 2015)</a:t>
            </a:r>
          </a:p>
          <a:p>
            <a:r>
              <a:rPr lang="en-US" dirty="0">
                <a:solidFill>
                  <a:schemeClr val="tx2"/>
                </a:solidFill>
              </a:rPr>
              <a:t>A certain percentage of un-used farmland is used for containing wasted building material or garbage or other purposes.</a:t>
            </a:r>
          </a:p>
          <a:p>
            <a:r>
              <a:rPr lang="en-US" dirty="0">
                <a:solidFill>
                  <a:schemeClr val="tx2"/>
                </a:solidFill>
              </a:rPr>
              <a:t>New Agriculture Policy (NAP) – 1) </a:t>
            </a:r>
            <a:r>
              <a:rPr lang="en-US" dirty="0" err="1">
                <a:solidFill>
                  <a:schemeClr val="tx2"/>
                </a:solidFill>
              </a:rPr>
              <a:t>Agri</a:t>
            </a:r>
            <a:r>
              <a:rPr lang="en-US" dirty="0">
                <a:solidFill>
                  <a:schemeClr val="tx2"/>
                </a:solidFill>
              </a:rPr>
              <a:t>-Park ; 2) setting up $500 million Sustainable Agriculture Development Fund (SADF)</a:t>
            </a:r>
          </a:p>
          <a:p>
            <a:r>
              <a:rPr lang="en-US" dirty="0">
                <a:solidFill>
                  <a:schemeClr val="tx2"/>
                </a:solidFill>
              </a:rPr>
              <a:t>The response from the stakeholders: the Government doesn’t have complete and comprehensive planning for agriculture in Hong Kong, not even with the target of local supply rate.  It cannot address the basic issues of the farmers.  The farmers still need to figure out the solution of land issues =&gt; farmland searching, rent, long waiting queue for “re-farm”. </a:t>
            </a:r>
            <a:r>
              <a:rPr lang="en-US" sz="2200" dirty="0">
                <a:solidFill>
                  <a:schemeClr val="tx2"/>
                </a:solidFill>
                <a:hlinkClick r:id="rId2"/>
              </a:rPr>
              <a:t>http://</a:t>
            </a:r>
            <a:r>
              <a:rPr lang="en-US" sz="2200" dirty="0" smtClean="0">
                <a:solidFill>
                  <a:schemeClr val="tx2"/>
                </a:solidFill>
                <a:hlinkClick r:id="rId2"/>
              </a:rPr>
              <a:t>www.liberalstudies.hk/video/programme.php?vid=tcs15-1592</a:t>
            </a:r>
            <a:r>
              <a:rPr lang="en-US" sz="2200" dirty="0" smtClean="0">
                <a:solidFill>
                  <a:schemeClr val="tx2"/>
                </a:solidFill>
              </a:rPr>
              <a:t> </a:t>
            </a:r>
          </a:p>
          <a:p>
            <a:r>
              <a:rPr lang="en-US" dirty="0">
                <a:solidFill>
                  <a:schemeClr val="tx2"/>
                </a:solidFill>
              </a:rPr>
              <a:t>Loan issued to farmers for farm production and development purposes in 2016 - $5.13M </a:t>
            </a:r>
            <a:r>
              <a:rPr lang="en-US" sz="1800" dirty="0">
                <a:solidFill>
                  <a:schemeClr val="tx2"/>
                </a:solidFill>
              </a:rPr>
              <a:t>(source: </a:t>
            </a:r>
            <a:r>
              <a:rPr lang="en-US" sz="1800" dirty="0" err="1">
                <a:solidFill>
                  <a:schemeClr val="tx2"/>
                </a:solidFill>
              </a:rPr>
              <a:t>Afcd</a:t>
            </a:r>
            <a:r>
              <a:rPr lang="en-US" sz="1800" dirty="0">
                <a:solidFill>
                  <a:schemeClr val="tx2"/>
                </a:solidFill>
              </a:rPr>
              <a:t>)</a:t>
            </a:r>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54</a:t>
            </a:fld>
            <a:endParaRPr lang="en-US"/>
          </a:p>
        </p:txBody>
      </p:sp>
    </p:spTree>
    <p:extLst>
      <p:ext uri="{BB962C8B-B14F-4D97-AF65-F5344CB8AC3E}">
        <p14:creationId xmlns="" xmlns:p14="http://schemas.microsoft.com/office/powerpoint/2010/main" val="24555411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92" y="188640"/>
            <a:ext cx="10972800" cy="504056"/>
          </a:xfrm>
        </p:spPr>
        <p:txBody>
          <a:bodyPr>
            <a:noAutofit/>
          </a:bodyPr>
          <a:lstStyle/>
          <a:p>
            <a:r>
              <a:rPr lang="en-US" sz="4000" b="1" u="sng" dirty="0" smtClean="0">
                <a:latin typeface="+mn-lt"/>
              </a:rPr>
              <a:t>Reflections</a:t>
            </a:r>
            <a:endParaRPr lang="en-US" sz="4000" b="1" u="sng" dirty="0">
              <a:latin typeface="+mn-lt"/>
            </a:endParaRPr>
          </a:p>
        </p:txBody>
      </p:sp>
      <p:sp>
        <p:nvSpPr>
          <p:cNvPr id="3" name="內容版面配置區 2"/>
          <p:cNvSpPr>
            <a:spLocks noGrp="1"/>
          </p:cNvSpPr>
          <p:nvPr>
            <p:ph idx="1"/>
          </p:nvPr>
        </p:nvSpPr>
        <p:spPr>
          <a:xfrm>
            <a:off x="335360" y="836712"/>
            <a:ext cx="11856640" cy="5904656"/>
          </a:xfrm>
        </p:spPr>
        <p:txBody>
          <a:bodyPr>
            <a:normAutofit/>
          </a:bodyPr>
          <a:lstStyle/>
          <a:p>
            <a:r>
              <a:rPr lang="en-US" sz="3200" dirty="0" smtClean="0">
                <a:solidFill>
                  <a:schemeClr val="tx2"/>
                </a:solidFill>
              </a:rPr>
              <a:t>Preserve the agriculture industry and farmland?</a:t>
            </a:r>
          </a:p>
          <a:p>
            <a:pPr lvl="1"/>
            <a:r>
              <a:rPr lang="en-US" sz="2800" dirty="0" smtClean="0">
                <a:solidFill>
                  <a:schemeClr val="tx2"/>
                </a:solidFill>
              </a:rPr>
              <a:t>Housing needs not solved =&gt; battle for land</a:t>
            </a:r>
          </a:p>
          <a:p>
            <a:pPr marL="857250" lvl="2" indent="0">
              <a:buNone/>
            </a:pPr>
            <a:r>
              <a:rPr lang="en-US" dirty="0" smtClean="0">
                <a:solidFill>
                  <a:schemeClr val="tx2"/>
                </a:solidFill>
              </a:rPr>
              <a:t>(principle of justice: how to measure who needs that chair)</a:t>
            </a:r>
          </a:p>
          <a:p>
            <a:pPr lvl="1"/>
            <a:r>
              <a:rPr lang="en-US" sz="2800" dirty="0" smtClean="0">
                <a:solidFill>
                  <a:schemeClr val="tx2"/>
                </a:solidFill>
              </a:rPr>
              <a:t>Too insignificant portion in terms of percentage of GDP </a:t>
            </a:r>
          </a:p>
          <a:p>
            <a:pPr marL="857250" lvl="2" indent="0">
              <a:buNone/>
            </a:pPr>
            <a:r>
              <a:rPr lang="en-US" dirty="0" smtClean="0">
                <a:solidFill>
                  <a:schemeClr val="tx2"/>
                </a:solidFill>
              </a:rPr>
              <a:t>(should </a:t>
            </a:r>
            <a:r>
              <a:rPr lang="en-US" smtClean="0">
                <a:solidFill>
                  <a:schemeClr val="tx2"/>
                </a:solidFill>
              </a:rPr>
              <a:t>government support to </a:t>
            </a:r>
            <a:r>
              <a:rPr lang="en-US" dirty="0" smtClean="0">
                <a:solidFill>
                  <a:schemeClr val="tx2"/>
                </a:solidFill>
              </a:rPr>
              <a:t>such minority group)</a:t>
            </a:r>
          </a:p>
          <a:p>
            <a:pPr lvl="1"/>
            <a:r>
              <a:rPr lang="en-US" sz="2800" dirty="0" smtClean="0">
                <a:solidFill>
                  <a:schemeClr val="tx2"/>
                </a:solidFill>
              </a:rPr>
              <a:t>All food or plants can totally supplied by and imported from Mainland China</a:t>
            </a:r>
          </a:p>
          <a:p>
            <a:pPr marL="857250" lvl="2" indent="0">
              <a:buNone/>
            </a:pPr>
            <a:r>
              <a:rPr lang="en-US" dirty="0" smtClean="0">
                <a:solidFill>
                  <a:schemeClr val="tx2"/>
                </a:solidFill>
              </a:rPr>
              <a:t>(farming is a special occupation that farmers work and live closely and harmony with Nature, plants and animals) </a:t>
            </a:r>
          </a:p>
          <a:p>
            <a:pPr marL="857250" lvl="2" indent="0">
              <a:buNone/>
            </a:pPr>
            <a:r>
              <a:rPr lang="en-US" dirty="0" smtClean="0">
                <a:solidFill>
                  <a:schemeClr val="tx2"/>
                </a:solidFill>
              </a:rPr>
              <a:t>(principle of common good: what is it in this case? Local supply is eco-friendly due to less transportation and food safety sounds.)</a:t>
            </a:r>
          </a:p>
          <a:p>
            <a:pPr lvl="1"/>
            <a:r>
              <a:rPr lang="en-US" sz="2800" dirty="0" smtClean="0">
                <a:solidFill>
                  <a:schemeClr val="tx2"/>
                </a:solidFill>
              </a:rPr>
              <a:t> Free market vs price protection for local products?</a:t>
            </a:r>
          </a:p>
          <a:p>
            <a:pPr lvl="1"/>
            <a:r>
              <a:rPr lang="en-US" sz="2800" dirty="0">
                <a:solidFill>
                  <a:schemeClr val="tx2"/>
                </a:solidFill>
              </a:rPr>
              <a:t>The development of farming communities =&gt; farming as an occupation and business are more respected nowadays, it seems that it’s bit cool to go in the field</a:t>
            </a:r>
            <a:r>
              <a:rPr lang="en-US" sz="2600" dirty="0" smtClean="0">
                <a:solidFill>
                  <a:schemeClr val="tx2"/>
                </a:solidFill>
              </a:rPr>
              <a:t> </a:t>
            </a:r>
            <a:r>
              <a:rPr lang="en-US" sz="1500" dirty="0" smtClean="0">
                <a:solidFill>
                  <a:schemeClr val="tx2"/>
                </a:solidFill>
              </a:rPr>
              <a:t>(source: </a:t>
            </a:r>
            <a:r>
              <a:rPr lang="zh-TW" altLang="en-US" sz="1500" dirty="0" smtClean="0">
                <a:solidFill>
                  <a:schemeClr val="tx2"/>
                </a:solidFill>
              </a:rPr>
              <a:t>香港農青</a:t>
            </a:r>
            <a:r>
              <a:rPr lang="en-US" altLang="zh-TW" sz="1500" dirty="0" smtClean="0">
                <a:solidFill>
                  <a:schemeClr val="tx2"/>
                </a:solidFill>
              </a:rPr>
              <a:t>: </a:t>
            </a:r>
            <a:r>
              <a:rPr lang="zh-TW" altLang="en-US" sz="1500" dirty="0" smtClean="0">
                <a:solidFill>
                  <a:schemeClr val="tx2"/>
                </a:solidFill>
              </a:rPr>
              <a:t>立場新聞</a:t>
            </a:r>
            <a:r>
              <a:rPr lang="en-US" altLang="zh-TW" sz="1500" dirty="0" smtClean="0">
                <a:solidFill>
                  <a:schemeClr val="tx2"/>
                </a:solidFill>
              </a:rPr>
              <a:t>) </a:t>
            </a:r>
            <a:r>
              <a:rPr lang="en-US" altLang="zh-TW" sz="2800" dirty="0">
                <a:solidFill>
                  <a:schemeClr val="tx2"/>
                </a:solidFill>
              </a:rPr>
              <a:t>especially</a:t>
            </a:r>
            <a:r>
              <a:rPr lang="en-US" altLang="zh-TW" sz="2600" dirty="0" smtClean="0">
                <a:solidFill>
                  <a:schemeClr val="tx2"/>
                </a:solidFill>
              </a:rPr>
              <a:t> </a:t>
            </a:r>
            <a:r>
              <a:rPr lang="en-US" altLang="zh-TW" sz="2800" dirty="0">
                <a:solidFill>
                  <a:schemeClr val="tx2"/>
                </a:solidFill>
              </a:rPr>
              <a:t>the development of the recreational/educational farming and eco-friendly farming.</a:t>
            </a:r>
            <a:endParaRPr lang="en-US" sz="2800" dirty="0">
              <a:solidFill>
                <a:schemeClr val="tx2"/>
              </a:solidFill>
            </a:endParaRPr>
          </a:p>
          <a:p>
            <a:pPr marL="800100" lvl="1"/>
            <a:endParaRPr lang="en-US" dirty="0" smtClean="0">
              <a:solidFill>
                <a:schemeClr val="tx2"/>
              </a:solidFill>
            </a:endParaRPr>
          </a:p>
          <a:p>
            <a:endParaRPr lang="en-US" sz="2000" dirty="0" smtClean="0">
              <a:solidFill>
                <a:schemeClr val="tx2"/>
              </a:solidFill>
            </a:endParaRPr>
          </a:p>
        </p:txBody>
      </p:sp>
      <p:sp>
        <p:nvSpPr>
          <p:cNvPr id="6" name="投影片編號版面配置區 5"/>
          <p:cNvSpPr>
            <a:spLocks noGrp="1"/>
          </p:cNvSpPr>
          <p:nvPr>
            <p:ph type="sldNum" sz="quarter" idx="12"/>
          </p:nvPr>
        </p:nvSpPr>
        <p:spPr/>
        <p:txBody>
          <a:bodyPr/>
          <a:lstStyle/>
          <a:p>
            <a:fld id="{330EA680-D336-4FF7-8B7A-9848BB0A1C32}" type="slidenum">
              <a:rPr lang="en-US" smtClean="0"/>
              <a:pPr/>
              <a:t>55</a:t>
            </a:fld>
            <a:endParaRPr lang="en-US"/>
          </a:p>
        </p:txBody>
      </p:sp>
    </p:spTree>
    <p:extLst>
      <p:ext uri="{BB962C8B-B14F-4D97-AF65-F5344CB8AC3E}">
        <p14:creationId xmlns="" xmlns:p14="http://schemas.microsoft.com/office/powerpoint/2010/main" val="33560134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23392" y="692696"/>
            <a:ext cx="10972800" cy="864096"/>
          </a:xfrm>
        </p:spPr>
        <p:txBody>
          <a:bodyPr>
            <a:normAutofit/>
          </a:bodyPr>
          <a:lstStyle/>
          <a:p>
            <a:r>
              <a:rPr lang="en-US" sz="4000" b="1" u="sng" dirty="0" smtClean="0"/>
              <a:t>Recreational farming</a:t>
            </a:r>
            <a:endParaRPr lang="en-US" sz="4000" b="1" u="sng" dirty="0"/>
          </a:p>
        </p:txBody>
      </p:sp>
      <p:pic>
        <p:nvPicPr>
          <p:cNvPr id="7" name="內容版面配置區 6"/>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95045" y="2074178"/>
            <a:ext cx="5808935" cy="2925667"/>
          </a:xfrm>
        </p:spPr>
      </p:pic>
      <p:pic>
        <p:nvPicPr>
          <p:cNvPr id="8" name="內容版面配置區 7"/>
          <p:cNvPicPr>
            <a:picLocks noGrp="1" noChangeAspect="1"/>
          </p:cNvPicPr>
          <p:nvPr>
            <p:ph sz="half" idx="2"/>
          </p:nvPr>
        </p:nvPicPr>
        <p:blipFill>
          <a:blip r:embed="rId3">
            <a:extLst>
              <a:ext uri="{28A0092B-C50C-407E-A947-70E740481C1C}">
                <a14:useLocalDpi xmlns="" xmlns:a14="http://schemas.microsoft.com/office/drawing/2010/main" val="0"/>
              </a:ext>
            </a:extLst>
          </a:blip>
          <a:stretch>
            <a:fillRect/>
          </a:stretch>
        </p:blipFill>
        <p:spPr>
          <a:xfrm>
            <a:off x="6268474" y="1988840"/>
            <a:ext cx="5511703" cy="3096343"/>
          </a:xfrm>
        </p:spPr>
      </p:pic>
      <p:sp>
        <p:nvSpPr>
          <p:cNvPr id="2" name="頁尾版面配置區 1"/>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3" name="投影片編號版面配置區 2"/>
          <p:cNvSpPr>
            <a:spLocks noGrp="1"/>
          </p:cNvSpPr>
          <p:nvPr>
            <p:ph type="sldNum" sz="quarter" idx="12"/>
          </p:nvPr>
        </p:nvSpPr>
        <p:spPr/>
        <p:txBody>
          <a:bodyPr/>
          <a:lstStyle/>
          <a:p>
            <a:fld id="{330EA680-D336-4FF7-8B7A-9848BB0A1C32}" type="slidenum">
              <a:rPr lang="en-US" smtClean="0"/>
              <a:pPr/>
              <a:t>56</a:t>
            </a:fld>
            <a:endParaRPr lang="en-US"/>
          </a:p>
        </p:txBody>
      </p:sp>
    </p:spTree>
    <p:extLst>
      <p:ext uri="{BB962C8B-B14F-4D97-AF65-F5344CB8AC3E}">
        <p14:creationId xmlns="" xmlns:p14="http://schemas.microsoft.com/office/powerpoint/2010/main" val="458639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23392" y="692696"/>
            <a:ext cx="10972800" cy="864096"/>
          </a:xfrm>
        </p:spPr>
        <p:txBody>
          <a:bodyPr>
            <a:normAutofit/>
          </a:bodyPr>
          <a:lstStyle/>
          <a:p>
            <a:r>
              <a:rPr lang="en-US" sz="4000" b="1" u="sng" dirty="0" smtClean="0"/>
              <a:t>Eco-friendly farming</a:t>
            </a:r>
            <a:endParaRPr lang="en-US" sz="4000" b="1" u="sng" dirty="0"/>
          </a:p>
        </p:txBody>
      </p:sp>
      <p:pic>
        <p:nvPicPr>
          <p:cNvPr id="7" name="內容版面配置區 6"/>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585596" y="2074178"/>
            <a:ext cx="4827833" cy="2925667"/>
          </a:xfrm>
        </p:spPr>
      </p:pic>
      <p:pic>
        <p:nvPicPr>
          <p:cNvPr id="8" name="內容版面配置區 7"/>
          <p:cNvPicPr>
            <a:picLocks noGrp="1" noChangeAspect="1"/>
          </p:cNvPicPr>
          <p:nvPr>
            <p:ph sz="half" idx="2"/>
          </p:nvPr>
        </p:nvPicPr>
        <p:blipFill>
          <a:blip r:embed="rId3">
            <a:extLst>
              <a:ext uri="{28A0092B-C50C-407E-A947-70E740481C1C}">
                <a14:useLocalDpi xmlns="" xmlns:a14="http://schemas.microsoft.com/office/drawing/2010/main" val="0"/>
              </a:ext>
            </a:extLst>
          </a:blip>
          <a:stretch>
            <a:fillRect/>
          </a:stretch>
        </p:blipFill>
        <p:spPr>
          <a:xfrm>
            <a:off x="6268474" y="2160197"/>
            <a:ext cx="5511703" cy="2753628"/>
          </a:xfrm>
        </p:spPr>
      </p:pic>
      <p:sp>
        <p:nvSpPr>
          <p:cNvPr id="2" name="頁尾版面配置區 1"/>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3" name="投影片編號版面配置區 2"/>
          <p:cNvSpPr>
            <a:spLocks noGrp="1"/>
          </p:cNvSpPr>
          <p:nvPr>
            <p:ph type="sldNum" sz="quarter" idx="12"/>
          </p:nvPr>
        </p:nvSpPr>
        <p:spPr/>
        <p:txBody>
          <a:bodyPr/>
          <a:lstStyle/>
          <a:p>
            <a:fld id="{330EA680-D336-4FF7-8B7A-9848BB0A1C32}" type="slidenum">
              <a:rPr lang="en-US" smtClean="0"/>
              <a:pPr/>
              <a:t>57</a:t>
            </a:fld>
            <a:endParaRPr lang="en-US"/>
          </a:p>
        </p:txBody>
      </p:sp>
    </p:spTree>
    <p:extLst>
      <p:ext uri="{BB962C8B-B14F-4D97-AF65-F5344CB8AC3E}">
        <p14:creationId xmlns="" xmlns:p14="http://schemas.microsoft.com/office/powerpoint/2010/main" val="42064914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anose="020B0604030504040204" pitchFamily="34" charset="-120"/>
                <a:ea typeface="微軟正黑體" panose="020B0604030504040204" pitchFamily="34" charset="-120"/>
              </a:rPr>
              <a:t>小結</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normAutofit lnSpcReduction="10000"/>
          </a:bodyPr>
          <a:lstStyle/>
          <a:p>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慈母與導師</a:t>
            </a:r>
            <a:r>
              <a:rPr lang="en-US" altLang="zh-TW" sz="3600" dirty="0" smtClean="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通諭重申</a:t>
            </a: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新事</a:t>
            </a: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通喻及</a:t>
            </a: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四十</a:t>
            </a:r>
            <a:r>
              <a:rPr lang="zh-TW" altLang="en-US" sz="3600" dirty="0">
                <a:latin typeface="微軟正黑體" panose="020B0604030504040204" pitchFamily="34" charset="-120"/>
                <a:ea typeface="微軟正黑體" panose="020B0604030504040204" pitchFamily="34" charset="-120"/>
              </a:rPr>
              <a:t>週</a:t>
            </a:r>
            <a:r>
              <a:rPr lang="zh-TW" altLang="en-US" sz="3600" dirty="0" smtClean="0">
                <a:latin typeface="微軟正黑體" panose="020B0604030504040204" pitchFamily="34" charset="-120"/>
                <a:ea typeface="微軟正黑體" panose="020B0604030504040204" pitchFamily="34" charset="-120"/>
              </a:rPr>
              <a:t>年</a:t>
            </a: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通喻的重要性</a:t>
            </a:r>
            <a:endParaRPr lang="en-US" altLang="zh-TW" sz="3600" dirty="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引申之前的通喻，針對世界性的貧富懸殊趨勢，重</a:t>
            </a:r>
            <a:r>
              <a:rPr lang="zh-TW" altLang="en-US" sz="3600" dirty="0">
                <a:latin typeface="微軟正黑體" panose="020B0604030504040204" pitchFamily="34" charset="-120"/>
                <a:ea typeface="微軟正黑體" panose="020B0604030504040204" pitchFamily="34" charset="-120"/>
              </a:rPr>
              <a:t>視</a:t>
            </a:r>
            <a:r>
              <a:rPr lang="zh-TW" altLang="en-US" sz="3600" dirty="0" smtClean="0">
                <a:latin typeface="微軟正黑體" panose="020B0604030504040204" pitchFamily="34" charset="-120"/>
                <a:ea typeface="微軟正黑體" panose="020B0604030504040204" pitchFamily="34" charset="-120"/>
              </a:rPr>
              <a:t>國際間經濟關係的平衡，並首次提及第三世界的問題，強調平等公義</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提出社會問題的新面貌</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教會必須協助人類重整社會</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以基督教義實踐社會各層面的發展</a:t>
            </a:r>
            <a:endParaRPr lang="zh-HK" altLang="en-US" sz="3600" dirty="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58</a:t>
            </a:fld>
            <a:endParaRPr lang="en-US"/>
          </a:p>
        </p:txBody>
      </p:sp>
    </p:spTree>
    <p:extLst>
      <p:ext uri="{BB962C8B-B14F-4D97-AF65-F5344CB8AC3E}">
        <p14:creationId xmlns="" xmlns:p14="http://schemas.microsoft.com/office/powerpoint/2010/main" val="22913098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頁尾版面配置區 3"/>
          <p:cNvSpPr>
            <a:spLocks noGrp="1"/>
          </p:cNvSpPr>
          <p:nvPr>
            <p:ph type="ftr" sz="quarter" idx="11"/>
          </p:nvPr>
        </p:nvSpPr>
        <p:spPr>
          <a:xfrm>
            <a:off x="378690" y="6173787"/>
            <a:ext cx="4114800" cy="365125"/>
          </a:xfrm>
        </p:spPr>
        <p:txBody>
          <a:bodyPr/>
          <a:lstStyle/>
          <a:p>
            <a:pPr algn="l"/>
            <a:r>
              <a:rPr lang="en-US" altLang="zh-TW" dirty="0" smtClean="0"/>
              <a:t>Photo Source: Time Magazine (Jan 4, 1963) MAN of the YEAR</a:t>
            </a:r>
          </a:p>
          <a:p>
            <a:pPr algn="l"/>
            <a:r>
              <a:rPr lang="en-US" altLang="zh-TW" dirty="0" smtClean="0"/>
              <a:t>Cover </a:t>
            </a:r>
            <a:r>
              <a:rPr lang="en-US" altLang="zh-TW" dirty="0"/>
              <a:t>Credit: BERNARD SAFRAN</a:t>
            </a:r>
            <a:endParaRPr lang="en-US" dirty="0"/>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59</a:t>
            </a:fld>
            <a:endParaRPr lang="en-US"/>
          </a:p>
        </p:txBody>
      </p:sp>
      <p:sp>
        <p:nvSpPr>
          <p:cNvPr id="3" name="Subtitle 2"/>
          <p:cNvSpPr>
            <a:spLocks noGrp="1"/>
          </p:cNvSpPr>
          <p:nvPr>
            <p:ph type="subTitle" idx="1"/>
          </p:nvPr>
        </p:nvSpPr>
        <p:spPr>
          <a:xfrm>
            <a:off x="1173015" y="3703634"/>
            <a:ext cx="9144000" cy="1655762"/>
          </a:xfrm>
        </p:spPr>
        <p:txBody>
          <a:bodyPr vert="horz" lIns="91440" tIns="45720" rIns="91440" bIns="45720" rtlCol="0" anchor="t">
            <a:normAutofit fontScale="92500" lnSpcReduction="20000"/>
          </a:bodyPr>
          <a:lstStyle/>
          <a:p>
            <a:pPr algn="l"/>
            <a:endParaRPr lang="en-US" dirty="0">
              <a:latin typeface="微軟正黑體" panose="020B0604030504040204" pitchFamily="34" charset="-120"/>
              <a:ea typeface="微軟正黑體" panose="020B0604030504040204" pitchFamily="34" charset="-120"/>
            </a:endParaRPr>
          </a:p>
          <a:p>
            <a:pPr algn="l"/>
            <a:endParaRPr lang="en-US" sz="2200" dirty="0">
              <a:latin typeface="微軟正黑體" panose="020B0604030504040204" pitchFamily="34" charset="-120"/>
              <a:ea typeface="微軟正黑體" panose="020B0604030504040204" pitchFamily="34" charset="-120"/>
            </a:endParaRPr>
          </a:p>
          <a:p>
            <a:pPr algn="l"/>
            <a:r>
              <a:rPr lang="zh-HK" altLang="en-US" sz="3000" b="1" dirty="0" smtClean="0">
                <a:solidFill>
                  <a:schemeClr val="bg1"/>
                </a:solidFill>
                <a:latin typeface="微軟正黑體" panose="020B0604030504040204" pitchFamily="34" charset="-120"/>
                <a:ea typeface="微軟正黑體" panose="020B0604030504040204" pitchFamily="34" charset="-120"/>
              </a:rPr>
              <a:t>時代風雲人物 </a:t>
            </a:r>
            <a:r>
              <a:rPr lang="en-US" altLang="zh-TW" sz="1900" b="1" dirty="0" smtClean="0">
                <a:solidFill>
                  <a:schemeClr val="bg1"/>
                </a:solidFill>
                <a:latin typeface="微軟正黑體" panose="020B0604030504040204" pitchFamily="34" charset="-120"/>
                <a:ea typeface="微軟正黑體" panose="020B0604030504040204" pitchFamily="34" charset="-120"/>
              </a:rPr>
              <a:t>(</a:t>
            </a:r>
            <a:r>
              <a:rPr lang="en-US" altLang="zh-TW" sz="1900" b="1" dirty="0">
                <a:solidFill>
                  <a:schemeClr val="bg1"/>
                </a:solidFill>
                <a:latin typeface="微軟正黑體" panose="020B0604030504040204" pitchFamily="34" charset="-120"/>
                <a:ea typeface="微軟正黑體" panose="020B0604030504040204" pitchFamily="34" charset="-120"/>
              </a:rPr>
              <a:t>1963年)</a:t>
            </a:r>
          </a:p>
          <a:p>
            <a:pPr algn="l"/>
            <a:r>
              <a:rPr lang="zh-HK" altLang="en-US" sz="3000" b="1" dirty="0" smtClean="0">
                <a:solidFill>
                  <a:schemeClr val="bg1"/>
                </a:solidFill>
                <a:latin typeface="微軟正黑體" panose="020B0604030504040204" pitchFamily="34" charset="-120"/>
                <a:ea typeface="微軟正黑體" panose="020B0604030504040204" pitchFamily="34" charset="-120"/>
              </a:rPr>
              <a:t>教宗</a:t>
            </a:r>
            <a:r>
              <a:rPr lang="zh-HK" altLang="en-US" sz="3000" b="1" dirty="0">
                <a:solidFill>
                  <a:schemeClr val="bg1"/>
                </a:solidFill>
                <a:latin typeface="微軟正黑體" panose="020B0604030504040204" pitchFamily="34" charset="-120"/>
                <a:ea typeface="微軟正黑體" panose="020B0604030504040204" pitchFamily="34" charset="-120"/>
              </a:rPr>
              <a:t>若望廿三</a:t>
            </a:r>
            <a:r>
              <a:rPr lang="zh-HK" altLang="en-US" sz="3000" b="1" dirty="0" smtClean="0">
                <a:solidFill>
                  <a:schemeClr val="bg1"/>
                </a:solidFill>
                <a:latin typeface="微軟正黑體" panose="020B0604030504040204" pitchFamily="34" charset="-120"/>
                <a:ea typeface="微軟正黑體" panose="020B0604030504040204" pitchFamily="34" charset="-120"/>
              </a:rPr>
              <a:t>世</a:t>
            </a:r>
            <a:endParaRPr lang="en-US" altLang="zh-HK" sz="3000" b="1" dirty="0" smtClean="0">
              <a:solidFill>
                <a:schemeClr val="bg1"/>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986687" y="0"/>
            <a:ext cx="5205313" cy="6858000"/>
          </a:xfrm>
          <a:prstGeom prst="rect">
            <a:avLst/>
          </a:prstGeom>
        </p:spPr>
      </p:pic>
      <p:sp>
        <p:nvSpPr>
          <p:cNvPr id="6" name="標題 5"/>
          <p:cNvSpPr>
            <a:spLocks noGrp="1"/>
          </p:cNvSpPr>
          <p:nvPr>
            <p:ph type="ctrTitle"/>
          </p:nvPr>
        </p:nvSpPr>
        <p:spPr>
          <a:xfrm>
            <a:off x="1272566" y="1389300"/>
            <a:ext cx="4996873" cy="2387600"/>
          </a:xfrm>
        </p:spPr>
        <p:txBody>
          <a:bodyPr>
            <a:noAutofit/>
          </a:bodyPr>
          <a:lstStyle/>
          <a:p>
            <a:pPr algn="l"/>
            <a:r>
              <a:rPr lang="en-US" altLang="zh-HK" sz="4400" b="1" dirty="0">
                <a:solidFill>
                  <a:schemeClr val="bg1"/>
                </a:solidFill>
              </a:rPr>
              <a:t>Vatican </a:t>
            </a:r>
            <a:r>
              <a:rPr lang="en-US" altLang="zh-HK" sz="4400" b="1" dirty="0" smtClean="0">
                <a:solidFill>
                  <a:schemeClr val="bg1"/>
                </a:solidFill>
              </a:rPr>
              <a:t>II</a:t>
            </a:r>
            <a:r>
              <a:rPr lang="en-US" altLang="zh-HK" sz="3600" dirty="0" smtClean="0">
                <a:solidFill>
                  <a:schemeClr val="bg1"/>
                </a:solidFill>
              </a:rPr>
              <a:t/>
            </a:r>
            <a:br>
              <a:rPr lang="en-US" altLang="zh-HK" sz="3600" dirty="0" smtClean="0">
                <a:solidFill>
                  <a:schemeClr val="bg1"/>
                </a:solidFill>
              </a:rPr>
            </a:br>
            <a:r>
              <a:rPr lang="en-US" altLang="zh-HK" sz="2000" dirty="0" smtClean="0">
                <a:solidFill>
                  <a:schemeClr val="bg2"/>
                </a:solidFill>
              </a:rPr>
              <a:t>(first session opening on 11 Oct 1962)</a:t>
            </a:r>
            <a:br>
              <a:rPr lang="en-US" altLang="zh-HK" sz="2000" dirty="0" smtClean="0">
                <a:solidFill>
                  <a:schemeClr val="bg2"/>
                </a:solidFill>
              </a:rPr>
            </a:br>
            <a:r>
              <a:rPr lang="en-US" altLang="zh-HK" sz="1800" dirty="0" smtClean="0">
                <a:solidFill>
                  <a:schemeClr val="bg2"/>
                </a:solidFill>
              </a:rPr>
              <a:t/>
            </a:r>
            <a:br>
              <a:rPr lang="en-US" altLang="zh-HK" sz="1800" dirty="0" smtClean="0">
                <a:solidFill>
                  <a:schemeClr val="bg2"/>
                </a:solidFill>
              </a:rPr>
            </a:br>
            <a:r>
              <a:rPr lang="en-US" altLang="zh-HK" sz="2400" dirty="0" smtClean="0">
                <a:solidFill>
                  <a:schemeClr val="bg1"/>
                </a:solidFill>
              </a:rPr>
              <a:t>addressed </a:t>
            </a:r>
            <a:r>
              <a:rPr lang="en-US" altLang="zh-HK" sz="2400" dirty="0">
                <a:solidFill>
                  <a:srgbClr val="FFFF00"/>
                </a:solidFill>
              </a:rPr>
              <a:t>relations</a:t>
            </a:r>
            <a:r>
              <a:rPr lang="en-US" altLang="zh-HK" sz="2400" dirty="0">
                <a:solidFill>
                  <a:schemeClr val="bg1"/>
                </a:solidFill>
              </a:rPr>
              <a:t> between the </a:t>
            </a:r>
            <a:r>
              <a:rPr lang="en-US" altLang="zh-HK" sz="2400" dirty="0">
                <a:solidFill>
                  <a:srgbClr val="FFFF00"/>
                </a:solidFill>
              </a:rPr>
              <a:t>Catholic Church </a:t>
            </a:r>
            <a:r>
              <a:rPr lang="en-US" altLang="zh-HK" sz="2400" dirty="0">
                <a:solidFill>
                  <a:schemeClr val="bg1"/>
                </a:solidFill>
              </a:rPr>
              <a:t>and the </a:t>
            </a:r>
            <a:r>
              <a:rPr lang="en-US" altLang="zh-HK" sz="2400" dirty="0">
                <a:solidFill>
                  <a:srgbClr val="FFFF00"/>
                </a:solidFill>
              </a:rPr>
              <a:t>modern world</a:t>
            </a:r>
            <a:r>
              <a:rPr lang="en-US" altLang="zh-HK" sz="2400" dirty="0">
                <a:solidFill>
                  <a:schemeClr val="bg1"/>
                </a:solidFill>
              </a:rPr>
              <a:t>.</a:t>
            </a:r>
            <a:endParaRPr lang="zh-HK" altLang="en-US" sz="2400" dirty="0">
              <a:solidFill>
                <a:schemeClr val="bg1"/>
              </a:solidFill>
            </a:endParaRPr>
          </a:p>
        </p:txBody>
      </p:sp>
    </p:spTree>
    <p:extLst>
      <p:ext uri="{BB962C8B-B14F-4D97-AF65-F5344CB8AC3E}">
        <p14:creationId xmlns="" xmlns:p14="http://schemas.microsoft.com/office/powerpoint/2010/main" val="2320166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4DB44D-646E-4E99-B116-9D2F5B1CE337}"/>
              </a:ext>
            </a:extLst>
          </p:cNvPr>
          <p:cNvSpPr>
            <a:spLocks noGrp="1"/>
          </p:cNvSpPr>
          <p:nvPr>
            <p:ph type="title"/>
          </p:nvPr>
        </p:nvSpPr>
        <p:spPr/>
        <p:txBody>
          <a:bodyPr>
            <a:normAutofit/>
          </a:bodyPr>
          <a:lstStyle/>
          <a:p>
            <a:r>
              <a:rPr lang="en-US" altLang="zh-TW" b="1" dirty="0" smtClean="0">
                <a:solidFill>
                  <a:srgbClr val="800000"/>
                </a:solidFill>
                <a:latin typeface="微軟正黑體" panose="020B0604030504040204" pitchFamily="34" charset="-120"/>
                <a:ea typeface="微軟正黑體" panose="020B0604030504040204" pitchFamily="34" charset="-120"/>
              </a:rPr>
              <a:t>(</a:t>
            </a:r>
            <a:r>
              <a:rPr lang="zh-TW" altLang="en-US" b="1" dirty="0" smtClean="0">
                <a:solidFill>
                  <a:srgbClr val="800000"/>
                </a:solidFill>
                <a:latin typeface="微軟正黑體" panose="020B0604030504040204" pitchFamily="34" charset="-120"/>
                <a:ea typeface="微軟正黑體" panose="020B0604030504040204" pitchFamily="34" charset="-120"/>
              </a:rPr>
              <a:t>一</a:t>
            </a:r>
            <a:r>
              <a:rPr lang="en-US" altLang="zh-TW" b="1" dirty="0" smtClean="0">
                <a:solidFill>
                  <a:srgbClr val="800000"/>
                </a:solidFill>
                <a:latin typeface="微軟正黑體" panose="020B0604030504040204" pitchFamily="34" charset="-120"/>
                <a:ea typeface="微軟正黑體" panose="020B0604030504040204" pitchFamily="34" charset="-120"/>
              </a:rPr>
              <a:t>) </a:t>
            </a:r>
            <a:r>
              <a:rPr lang="en-US" altLang="ja-JP" b="1" dirty="0" err="1" smtClean="0">
                <a:solidFill>
                  <a:srgbClr val="800000"/>
                </a:solidFill>
                <a:latin typeface="微軟正黑體" panose="020B0604030504040204" pitchFamily="34" charset="-120"/>
                <a:ea typeface="微軟正黑體" panose="020B0604030504040204" pitchFamily="34" charset="-120"/>
              </a:rPr>
              <a:t>結社自由</a:t>
            </a:r>
            <a:r>
              <a:rPr lang="zh-HK" altLang="en-US" b="1" dirty="0" smtClean="0">
                <a:solidFill>
                  <a:srgbClr val="800000"/>
                </a:solidFill>
                <a:latin typeface="微軟正黑體" panose="020B0604030504040204" pitchFamily="34" charset="-120"/>
                <a:ea typeface="微軟正黑體" panose="020B0604030504040204" pitchFamily="34" charset="-120"/>
              </a:rPr>
              <a:t> 國家角色</a:t>
            </a:r>
            <a:r>
              <a:rPr lang="en-US" altLang="ja-JP" b="1" dirty="0" smtClean="0">
                <a:solidFill>
                  <a:srgbClr val="800000"/>
                </a:solidFill>
                <a:latin typeface="微軟正黑體" panose="020B0604030504040204" pitchFamily="34" charset="-120"/>
                <a:ea typeface="微軟正黑體" panose="020B0604030504040204" pitchFamily="34" charset="-120"/>
              </a:rPr>
              <a:t/>
            </a:r>
            <a:br>
              <a:rPr lang="en-US" altLang="ja-JP" b="1" dirty="0" smtClean="0">
                <a:solidFill>
                  <a:srgbClr val="800000"/>
                </a:solidFill>
                <a:latin typeface="微軟正黑體" panose="020B0604030504040204" pitchFamily="34" charset="-120"/>
                <a:ea typeface="微軟正黑體" panose="020B0604030504040204" pitchFamily="34" charset="-120"/>
              </a:rPr>
            </a:br>
            <a:endParaRPr lang="en-US" b="1" dirty="0">
              <a:solidFill>
                <a:srgbClr val="800000"/>
              </a:solidFill>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normAutofit/>
          </a:bodyPr>
          <a:lstStyle/>
          <a:p>
            <a:pPr marL="82296">
              <a:tabLst>
                <a:tab pos="1619250" algn="l"/>
              </a:tabLst>
            </a:pPr>
            <a:r>
              <a:rPr lang="zh-HK" altLang="en-US" sz="2800" dirty="0">
                <a:solidFill>
                  <a:schemeClr val="tx1"/>
                </a:solidFill>
              </a:rPr>
              <a:t>黄淑美 </a:t>
            </a:r>
            <a:r>
              <a:rPr lang="en-AU" altLang="zh-TW" sz="2800" dirty="0">
                <a:solidFill>
                  <a:schemeClr val="tx1"/>
                </a:solidFill>
              </a:rPr>
              <a:t>Mei </a:t>
            </a:r>
            <a:r>
              <a:rPr lang="en-AU" altLang="zh-TW" sz="2800" dirty="0" smtClean="0">
                <a:solidFill>
                  <a:schemeClr val="tx1"/>
                </a:solidFill>
              </a:rPr>
              <a:t>Wong</a:t>
            </a:r>
            <a:endParaRPr lang="en-US" altLang="zh-TW" sz="2800" dirty="0">
              <a:solidFill>
                <a:schemeClr val="tx1"/>
              </a:solidFill>
            </a:endParaRPr>
          </a:p>
        </p:txBody>
      </p:sp>
      <p:sp>
        <p:nvSpPr>
          <p:cNvPr id="4" name="頁尾版面配置區 3"/>
          <p:cNvSpPr>
            <a:spLocks noGrp="1"/>
          </p:cNvSpPr>
          <p:nvPr>
            <p:ph type="ftr" sz="quarter" idx="11"/>
          </p:nvPr>
        </p:nvSpPr>
        <p:spPr/>
        <p:txBody>
          <a:bodyPr/>
          <a:lstStyle/>
          <a:p>
            <a:r>
              <a:rPr lang="en-US" altLang="zh-TW" dirty="0" smtClean="0"/>
              <a:t>RELS5273 </a:t>
            </a:r>
            <a:r>
              <a:rPr lang="zh-TW" altLang="en-US" dirty="0" smtClean="0"/>
              <a:t>天主教社會倫理</a:t>
            </a:r>
            <a:r>
              <a:rPr lang="en-US" altLang="zh-TW" dirty="0" smtClean="0"/>
              <a:t>《</a:t>
            </a:r>
            <a:r>
              <a:rPr lang="zh-TW" altLang="en-US" dirty="0" smtClean="0"/>
              <a:t>慈母與導師</a:t>
            </a:r>
            <a:r>
              <a:rPr lang="en-US" altLang="zh-TW" dirty="0" smtClean="0"/>
              <a:t>》</a:t>
            </a:r>
            <a:r>
              <a:rPr lang="zh-TW" altLang="en-US" dirty="0" smtClean="0"/>
              <a:t>通諭</a:t>
            </a:r>
            <a:endParaRPr lang="en-US" dirty="0"/>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6</a:t>
            </a:fld>
            <a:endParaRPr lang="en-US"/>
          </a:p>
        </p:txBody>
      </p:sp>
    </p:spTree>
    <p:extLst>
      <p:ext uri="{BB962C8B-B14F-4D97-AF65-F5344CB8AC3E}">
        <p14:creationId xmlns="" xmlns:p14="http://schemas.microsoft.com/office/powerpoint/2010/main" val="40484653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Title 1"/>
          <p:cNvSpPr>
            <a:spLocks noGrp="1"/>
          </p:cNvSpPr>
          <p:nvPr>
            <p:ph type="ctrTitle"/>
          </p:nvPr>
        </p:nvSpPr>
        <p:spPr>
          <a:xfrm>
            <a:off x="1014959" y="1735410"/>
            <a:ext cx="7934036" cy="1642300"/>
          </a:xfrm>
        </p:spPr>
        <p:txBody>
          <a:bodyPr>
            <a:normAutofit/>
          </a:bodyPr>
          <a:lstStyle/>
          <a:p>
            <a:pPr algn="l"/>
            <a:r>
              <a:rPr lang="en-US" altLang="zh-TW" sz="4800" b="1" dirty="0" smtClean="0">
                <a:solidFill>
                  <a:schemeClr val="bg1"/>
                </a:solidFill>
                <a:latin typeface="微軟正黑體" panose="020B0604030504040204" pitchFamily="34" charset="-120"/>
                <a:ea typeface="微軟正黑體" panose="020B0604030504040204" pitchFamily="34" charset="-120"/>
              </a:rPr>
              <a:t>《</a:t>
            </a:r>
            <a:r>
              <a:rPr lang="ja-JP" altLang="en-US" sz="4800" b="1" dirty="0" smtClean="0">
                <a:solidFill>
                  <a:schemeClr val="bg1"/>
                </a:solidFill>
                <a:latin typeface="微軟正黑體" panose="020B0604030504040204" pitchFamily="34" charset="-120"/>
                <a:ea typeface="微軟正黑體" panose="020B0604030504040204" pitchFamily="34" charset="-120"/>
              </a:rPr>
              <a:t>和平於世</a:t>
            </a:r>
            <a:r>
              <a:rPr lang="en-US" altLang="zh-TW" sz="4800" b="1" dirty="0" smtClean="0">
                <a:solidFill>
                  <a:schemeClr val="bg1"/>
                </a:solidFill>
                <a:latin typeface="微軟正黑體" panose="020B0604030504040204" pitchFamily="34" charset="-120"/>
                <a:ea typeface="微軟正黑體" panose="020B0604030504040204" pitchFamily="34" charset="-120"/>
              </a:rPr>
              <a:t>》</a:t>
            </a:r>
            <a:r>
              <a:rPr lang="ja-JP" altLang="en-US" sz="4800" b="1" dirty="0" smtClean="0">
                <a:solidFill>
                  <a:schemeClr val="bg1"/>
                </a:solidFill>
                <a:latin typeface="微軟正黑體" panose="020B0604030504040204" pitchFamily="34" charset="-120"/>
                <a:ea typeface="微軟正黑體" panose="020B0604030504040204" pitchFamily="34" charset="-120"/>
              </a:rPr>
              <a:t>通</a:t>
            </a:r>
            <a:r>
              <a:rPr lang="ja-JP" altLang="en-US" sz="4800" b="1" dirty="0">
                <a:solidFill>
                  <a:schemeClr val="bg1"/>
                </a:solidFill>
                <a:latin typeface="微軟正黑體" panose="020B0604030504040204" pitchFamily="34" charset="-120"/>
                <a:ea typeface="微軟正黑體" panose="020B0604030504040204" pitchFamily="34" charset="-120"/>
              </a:rPr>
              <a:t>諭</a:t>
            </a:r>
            <a:endParaRPr lang="en-US" sz="4800" b="1" dirty="0">
              <a:solidFill>
                <a:schemeClr val="bg1"/>
              </a:solidFill>
              <a:latin typeface="微軟正黑體" panose="020B0604030504040204" pitchFamily="34" charset="-120"/>
              <a:ea typeface="微軟正黑體" panose="020B0604030504040204" pitchFamily="34" charset="-120"/>
            </a:endParaRPr>
          </a:p>
        </p:txBody>
      </p:sp>
      <p:sp>
        <p:nvSpPr>
          <p:cNvPr id="3" name="Subtitle 2"/>
          <p:cNvSpPr>
            <a:spLocks noGrp="1"/>
          </p:cNvSpPr>
          <p:nvPr>
            <p:ph type="subTitle" idx="1"/>
          </p:nvPr>
        </p:nvSpPr>
        <p:spPr>
          <a:xfrm>
            <a:off x="1365941" y="3851824"/>
            <a:ext cx="9144000" cy="1655762"/>
          </a:xfrm>
        </p:spPr>
        <p:txBody>
          <a:bodyPr vert="horz" lIns="91440" tIns="45720" rIns="91440" bIns="45720" rtlCol="0" anchor="t">
            <a:normAutofit lnSpcReduction="10000"/>
          </a:bodyPr>
          <a:lstStyle/>
          <a:p>
            <a:pPr algn="l"/>
            <a:endParaRPr lang="en-US" altLang="zh-HK" sz="3600" b="1" dirty="0" smtClean="0">
              <a:solidFill>
                <a:schemeClr val="bg1"/>
              </a:solidFill>
              <a:latin typeface="微軟正黑體" panose="020B0604030504040204" pitchFamily="34" charset="-120"/>
              <a:ea typeface="微軟正黑體" panose="020B0604030504040204" pitchFamily="34" charset="-120"/>
            </a:endParaRPr>
          </a:p>
          <a:p>
            <a:pPr algn="l"/>
            <a:r>
              <a:rPr lang="zh-HK" altLang="en-US" sz="3600" b="1" dirty="0" smtClean="0">
                <a:solidFill>
                  <a:schemeClr val="bg1"/>
                </a:solidFill>
                <a:latin typeface="微軟正黑體" panose="020B0604030504040204" pitchFamily="34" charset="-120"/>
                <a:ea typeface="微軟正黑體" panose="020B0604030504040204" pitchFamily="34" charset="-120"/>
              </a:rPr>
              <a:t>教宗</a:t>
            </a:r>
            <a:r>
              <a:rPr lang="zh-HK" altLang="en-US" sz="3600" b="1" dirty="0">
                <a:solidFill>
                  <a:schemeClr val="bg1"/>
                </a:solidFill>
                <a:latin typeface="微軟正黑體" panose="020B0604030504040204" pitchFamily="34" charset="-120"/>
                <a:ea typeface="微軟正黑體" panose="020B0604030504040204" pitchFamily="34" charset="-120"/>
              </a:rPr>
              <a:t>若望廿三世</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algn="l"/>
            <a:r>
              <a:rPr lang="en-US" altLang="zh-TW" sz="2800" dirty="0" smtClean="0">
                <a:solidFill>
                  <a:schemeClr val="bg1"/>
                </a:solidFill>
                <a:latin typeface="微軟正黑體" panose="020B0604030504040204" pitchFamily="34" charset="-120"/>
                <a:ea typeface="微軟正黑體" panose="020B0604030504040204" pitchFamily="34" charset="-120"/>
              </a:rPr>
              <a:t>1963</a:t>
            </a:r>
            <a:r>
              <a:rPr lang="zh-TW" altLang="en-US" sz="2800" dirty="0" smtClean="0">
                <a:solidFill>
                  <a:schemeClr val="bg1"/>
                </a:solidFill>
                <a:latin typeface="微軟正黑體" panose="020B0604030504040204" pitchFamily="34" charset="-120"/>
                <a:ea typeface="微軟正黑體" panose="020B0604030504040204" pitchFamily="34" charset="-120"/>
              </a:rPr>
              <a:t>年</a:t>
            </a:r>
            <a:endParaRPr lang="en-US" altLang="zh-TW" sz="2800" dirty="0" smtClean="0">
              <a:solidFill>
                <a:schemeClr val="bg1"/>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62118" y="1811544"/>
            <a:ext cx="5476875" cy="3629025"/>
          </a:xfrm>
          <a:prstGeom prst="rect">
            <a:avLst/>
          </a:prstGeom>
        </p:spPr>
      </p:pic>
    </p:spTree>
    <p:extLst>
      <p:ext uri="{BB962C8B-B14F-4D97-AF65-F5344CB8AC3E}">
        <p14:creationId xmlns="" xmlns:p14="http://schemas.microsoft.com/office/powerpoint/2010/main" val="1758387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b="1" dirty="0">
                <a:latin typeface="微軟正黑體" panose="020B0604030504040204" pitchFamily="34" charset="-120"/>
                <a:ea typeface="微軟正黑體" panose="020B0604030504040204" pitchFamily="34" charset="-120"/>
              </a:rPr>
              <a:t>《</a:t>
            </a:r>
            <a:r>
              <a:rPr lang="zh-HK" altLang="en-US" b="1" dirty="0">
                <a:latin typeface="微軟正黑體" panose="020B0604030504040204" pitchFamily="34" charset="-120"/>
                <a:ea typeface="微軟正黑體" panose="020B0604030504040204" pitchFamily="34" charset="-120"/>
              </a:rPr>
              <a:t>慈母與導師</a:t>
            </a:r>
            <a:r>
              <a:rPr lang="en-US" altLang="zh-HK"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：重申</a:t>
            </a:r>
            <a:r>
              <a:rPr lang="en-US" altLang="zh-HK" b="1" dirty="0">
                <a:latin typeface="微軟正黑體" panose="020B0604030504040204" pitchFamily="34" charset="-120"/>
                <a:ea typeface="微軟正黑體" panose="020B0604030504040204" pitchFamily="34" charset="-120"/>
              </a:rPr>
              <a:t>《</a:t>
            </a:r>
            <a:r>
              <a:rPr lang="zh-HK" altLang="en-US" b="1" dirty="0">
                <a:latin typeface="微軟正黑體" panose="020B0604030504040204" pitchFamily="34" charset="-120"/>
                <a:ea typeface="微軟正黑體" panose="020B0604030504040204" pitchFamily="34" charset="-120"/>
              </a:rPr>
              <a:t>新事</a:t>
            </a:r>
            <a:r>
              <a:rPr lang="en-US" altLang="zh-HK" b="1" dirty="0">
                <a:latin typeface="微軟正黑體" panose="020B0604030504040204" pitchFamily="34" charset="-120"/>
                <a:ea typeface="微軟正黑體" panose="020B0604030504040204" pitchFamily="34" charset="-120"/>
              </a:rPr>
              <a:t>》</a:t>
            </a:r>
            <a:r>
              <a:rPr lang="zh-HK" altLang="en-US" b="1" dirty="0">
                <a:latin typeface="微軟正黑體" panose="020B0604030504040204" pitchFamily="34" charset="-120"/>
                <a:ea typeface="微軟正黑體" panose="020B0604030504040204" pitchFamily="34" charset="-120"/>
              </a:rPr>
              <a:t>的</a:t>
            </a:r>
            <a:r>
              <a:rPr lang="ja-JP" altLang="zh-HK" b="1" dirty="0">
                <a:latin typeface="微軟正黑體" panose="020B0604030504040204" pitchFamily="34" charset="-120"/>
                <a:ea typeface="微軟正黑體" panose="020B0604030504040204" pitchFamily="34" charset="-120"/>
              </a:rPr>
              <a:t>要點</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1810385"/>
            <a:ext cx="10515600" cy="4351338"/>
          </a:xfrm>
        </p:spPr>
        <p:txBody>
          <a:bodyPr>
            <a:normAutofit/>
          </a:bodyPr>
          <a:lstStyle/>
          <a:p>
            <a:r>
              <a:rPr lang="zh-HK" altLang="en-US" sz="3600" dirty="0">
                <a:solidFill>
                  <a:srgbClr val="0070C0"/>
                </a:solidFill>
                <a:latin typeface="微軟正黑體" panose="020B0604030504040204" pitchFamily="34" charset="-120"/>
                <a:ea typeface="微軟正黑體" panose="020B0604030504040204" pitchFamily="34" charset="-120"/>
              </a:rPr>
              <a:t>私人結社是天賦權利</a:t>
            </a:r>
            <a:endParaRPr lang="en-US" altLang="zh-HK" sz="3600" dirty="0">
              <a:solidFill>
                <a:srgbClr val="0070C0"/>
              </a:solidFill>
              <a:latin typeface="微軟正黑體" panose="020B0604030504040204" pitchFamily="34" charset="-120"/>
              <a:ea typeface="微軟正黑體" panose="020B0604030504040204" pitchFamily="34" charset="-120"/>
            </a:endParaRPr>
          </a:p>
          <a:p>
            <a:r>
              <a:rPr lang="zh-HK" altLang="en-US" sz="3600" dirty="0">
                <a:solidFill>
                  <a:srgbClr val="0070C0"/>
                </a:solidFill>
                <a:latin typeface="微軟正黑體" panose="020B0604030504040204" pitchFamily="34" charset="-120"/>
                <a:ea typeface="微軟正黑體" panose="020B0604030504040204" pitchFamily="34" charset="-120"/>
              </a:rPr>
              <a:t>人有度社會生活的自然傾向</a:t>
            </a:r>
            <a:endParaRPr lang="en-US" altLang="zh-HK" sz="3600" dirty="0">
              <a:solidFill>
                <a:srgbClr val="0070C0"/>
              </a:solidFill>
              <a:latin typeface="微軟正黑體" panose="020B0604030504040204" pitchFamily="34" charset="-120"/>
              <a:ea typeface="微軟正黑體" panose="020B0604030504040204" pitchFamily="34" charset="-120"/>
            </a:endParaRPr>
          </a:p>
          <a:p>
            <a:pPr marL="0" indent="0">
              <a:buNone/>
            </a:pPr>
            <a:endParaRPr lang="en-US" altLang="zh-HK" sz="3600" dirty="0">
              <a:solidFill>
                <a:srgbClr val="0070C0"/>
              </a:solidFill>
              <a:latin typeface="微軟正黑體" panose="020B0604030504040204" pitchFamily="34" charset="-120"/>
              <a:ea typeface="微軟正黑體" panose="020B0604030504040204" pitchFamily="34" charset="-120"/>
            </a:endParaRPr>
          </a:p>
          <a:p>
            <a:r>
              <a:rPr lang="zh-HK" altLang="en-US" sz="3600" dirty="0">
                <a:solidFill>
                  <a:srgbClr val="0070C0"/>
                </a:solidFill>
                <a:latin typeface="微軟正黑體" panose="020B0604030504040204" pitchFamily="34" charset="-120"/>
                <a:ea typeface="微軟正黑體" panose="020B0604030504040204" pitchFamily="34" charset="-120"/>
              </a:rPr>
              <a:t>國家應加以保護</a:t>
            </a:r>
            <a:endParaRPr lang="en-US" altLang="zh-HK" sz="3600" dirty="0">
              <a:solidFill>
                <a:srgbClr val="0070C0"/>
              </a:solidFill>
              <a:latin typeface="微軟正黑體" panose="020B0604030504040204" pitchFamily="34" charset="-120"/>
              <a:ea typeface="微軟正黑體" panose="020B0604030504040204" pitchFamily="34" charset="-120"/>
            </a:endParaRPr>
          </a:p>
          <a:p>
            <a:r>
              <a:rPr lang="zh-HK" altLang="en-US" sz="3600" dirty="0">
                <a:solidFill>
                  <a:srgbClr val="0070C0"/>
                </a:solidFill>
                <a:latin typeface="微軟正黑體" panose="020B0604030504040204" pitchFamily="34" charset="-120"/>
                <a:ea typeface="微軟正黑體" panose="020B0604030504040204" pitchFamily="34" charset="-120"/>
              </a:rPr>
              <a:t>不可禁止公民組織</a:t>
            </a:r>
            <a:endParaRPr lang="en-US" altLang="zh-HK" sz="3600" dirty="0">
              <a:solidFill>
                <a:srgbClr val="0070C0"/>
              </a:solidFill>
              <a:latin typeface="微軟正黑體" panose="020B0604030504040204" pitchFamily="34" charset="-120"/>
              <a:ea typeface="微軟正黑體" panose="020B0604030504040204" pitchFamily="34" charset="-120"/>
            </a:endParaRPr>
          </a:p>
          <a:p>
            <a:r>
              <a:rPr lang="zh-HK" altLang="en-US" sz="3600" dirty="0">
                <a:solidFill>
                  <a:srgbClr val="0070C0"/>
                </a:solidFill>
                <a:latin typeface="微軟正黑體" panose="020B0604030504040204" pitchFamily="34" charset="-120"/>
                <a:ea typeface="微軟正黑體" panose="020B0604030504040204" pitchFamily="34" charset="-120"/>
              </a:rPr>
              <a:t>對做得不好的、不公正的、危害國家的會社可加以禁止</a:t>
            </a:r>
            <a:endParaRPr lang="en-US" altLang="zh-HK" sz="3600" dirty="0">
              <a:solidFill>
                <a:srgbClr val="0070C0"/>
              </a:solidFill>
              <a:latin typeface="微軟正黑體" panose="020B0604030504040204" pitchFamily="34" charset="-120"/>
              <a:ea typeface="微軟正黑體" panose="020B0604030504040204" pitchFamily="34" charset="-120"/>
            </a:endParaRPr>
          </a:p>
          <a:p>
            <a:pPr marL="0" indent="0">
              <a:buNone/>
            </a:pPr>
            <a:endParaRPr lang="zh-HK" altLang="en-US" sz="3600" dirty="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7</a:t>
            </a:fld>
            <a:endParaRPr lang="en-US"/>
          </a:p>
        </p:txBody>
      </p:sp>
    </p:spTree>
    <p:extLst>
      <p:ext uri="{BB962C8B-B14F-4D97-AF65-F5344CB8AC3E}">
        <p14:creationId xmlns="" xmlns:p14="http://schemas.microsoft.com/office/powerpoint/2010/main" val="3330886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F8937D-5C7B-4048-BE22-0FD95B41B0F7}"/>
              </a:ext>
            </a:extLst>
          </p:cNvPr>
          <p:cNvSpPr>
            <a:spLocks noGrp="1"/>
          </p:cNvSpPr>
          <p:nvPr>
            <p:ph type="title"/>
          </p:nvPr>
        </p:nvSpPr>
        <p:spPr/>
        <p:txBody>
          <a:bodyPr>
            <a:normAutofit/>
          </a:bodyPr>
          <a:lstStyle/>
          <a:p>
            <a:r>
              <a:rPr lang="en-US" altLang="zh-HK" sz="4400" dirty="0">
                <a:solidFill>
                  <a:srgbClr val="800000"/>
                </a:solidFill>
                <a:latin typeface="微軟正黑體" panose="020B0604030504040204" pitchFamily="34" charset="-120"/>
                <a:ea typeface="微軟正黑體" panose="020B0604030504040204" pitchFamily="34" charset="-120"/>
              </a:rPr>
              <a:t>《</a:t>
            </a:r>
            <a:r>
              <a:rPr lang="zh-HK" altLang="en-US" sz="4400" dirty="0">
                <a:solidFill>
                  <a:srgbClr val="800000"/>
                </a:solidFill>
                <a:latin typeface="微軟正黑體" panose="020B0604030504040204" pitchFamily="34" charset="-120"/>
                <a:ea typeface="微軟正黑體" panose="020B0604030504040204" pitchFamily="34" charset="-120"/>
              </a:rPr>
              <a:t>慈母與導師</a:t>
            </a:r>
            <a:r>
              <a:rPr lang="en-US" altLang="zh-HK" sz="4400" dirty="0">
                <a:solidFill>
                  <a:srgbClr val="800000"/>
                </a:solidFill>
                <a:latin typeface="微軟正黑體" panose="020B0604030504040204" pitchFamily="34" charset="-120"/>
                <a:ea typeface="微軟正黑體" panose="020B0604030504040204" pitchFamily="34" charset="-120"/>
              </a:rPr>
              <a:t>》:</a:t>
            </a:r>
            <a:r>
              <a:rPr lang="zh-HK" altLang="en-US" sz="4400" dirty="0">
                <a:solidFill>
                  <a:srgbClr val="800000"/>
                </a:solidFill>
                <a:latin typeface="微軟正黑體" panose="020B0604030504040204" pitchFamily="34" charset="-120"/>
                <a:ea typeface="微軟正黑體" panose="020B0604030504040204" pitchFamily="34" charset="-120"/>
              </a:rPr>
              <a:t>對</a:t>
            </a:r>
            <a:r>
              <a:rPr lang="en-US" altLang="zh-HK" sz="4400" dirty="0">
                <a:solidFill>
                  <a:srgbClr val="800000"/>
                </a:solidFill>
                <a:latin typeface="微軟正黑體" panose="020B0604030504040204" pitchFamily="34" charset="-120"/>
                <a:ea typeface="微軟正黑體" panose="020B0604030504040204" pitchFamily="34" charset="-120"/>
              </a:rPr>
              <a:t>《</a:t>
            </a:r>
            <a:r>
              <a:rPr lang="zh-HK" altLang="en-US" sz="4400" dirty="0">
                <a:solidFill>
                  <a:srgbClr val="800000"/>
                </a:solidFill>
                <a:latin typeface="微軟正黑體" panose="020B0604030504040204" pitchFamily="34" charset="-120"/>
                <a:ea typeface="微軟正黑體" panose="020B0604030504040204" pitchFamily="34" charset="-120"/>
              </a:rPr>
              <a:t>新事</a:t>
            </a:r>
            <a:r>
              <a:rPr lang="en-US" altLang="zh-HK" sz="4400" dirty="0">
                <a:solidFill>
                  <a:srgbClr val="800000"/>
                </a:solidFill>
                <a:latin typeface="微軟正黑體" panose="020B0604030504040204" pitchFamily="34" charset="-120"/>
                <a:ea typeface="微軟正黑體" panose="020B0604030504040204" pitchFamily="34" charset="-120"/>
              </a:rPr>
              <a:t>》</a:t>
            </a:r>
            <a:r>
              <a:rPr lang="zh-HK" altLang="en-US" sz="4400" dirty="0">
                <a:solidFill>
                  <a:srgbClr val="800000"/>
                </a:solidFill>
                <a:latin typeface="微軟正黑體" panose="020B0604030504040204" pitchFamily="34" charset="-120"/>
                <a:ea typeface="微軟正黑體" panose="020B0604030504040204" pitchFamily="34" charset="-120"/>
              </a:rPr>
              <a:t>的</a:t>
            </a:r>
            <a:r>
              <a:rPr lang="ja-JP" altLang="en-US" sz="4400" dirty="0">
                <a:solidFill>
                  <a:srgbClr val="800000"/>
                </a:solidFill>
                <a:latin typeface="微軟正黑體" panose="020B0604030504040204" pitchFamily="34" charset="-120"/>
                <a:ea typeface="微軟正黑體" panose="020B0604030504040204" pitchFamily="34" charset="-120"/>
              </a:rPr>
              <a:t>引</a:t>
            </a:r>
            <a:r>
              <a:rPr lang="zh-HK" altLang="en-US" sz="4400" dirty="0">
                <a:solidFill>
                  <a:srgbClr val="800000"/>
                </a:solidFill>
                <a:latin typeface="微軟正黑體" panose="020B0604030504040204" pitchFamily="34" charset="-120"/>
                <a:ea typeface="微軟正黑體" panose="020B0604030504040204" pitchFamily="34" charset="-120"/>
              </a:rPr>
              <a:t>申</a:t>
            </a:r>
            <a:endParaRPr lang="en-US" altLang="zh-HK" sz="4400" dirty="0">
              <a:latin typeface="微軟正黑體" panose="020B0604030504040204" pitchFamily="34" charset="-120"/>
              <a:ea typeface="微軟正黑體" panose="020B0604030504040204" pitchFamily="34" charset="-120"/>
            </a:endParaRPr>
          </a:p>
        </p:txBody>
      </p:sp>
      <p:sp>
        <p:nvSpPr>
          <p:cNvPr id="3" name="Text Placeholder 2">
            <a:extLst>
              <a:ext uri="{FF2B5EF4-FFF2-40B4-BE49-F238E27FC236}">
                <a16:creationId xmlns="" xmlns:a16="http://schemas.microsoft.com/office/drawing/2014/main" id="{DBB8CA0E-29DB-49FB-8C09-E55477B6C2CA}"/>
              </a:ext>
            </a:extLst>
          </p:cNvPr>
          <p:cNvSpPr>
            <a:spLocks noGrp="1"/>
          </p:cNvSpPr>
          <p:nvPr>
            <p:ph type="body" idx="1"/>
          </p:nvPr>
        </p:nvSpPr>
        <p:spPr/>
        <p:txBody>
          <a:bodyPr/>
          <a:lstStyle/>
          <a:p>
            <a:endParaRPr lang="en-US"/>
          </a:p>
        </p:txBody>
      </p:sp>
      <p:sp>
        <p:nvSpPr>
          <p:cNvPr id="4" name="頁尾版面配置區 3"/>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8</a:t>
            </a:fld>
            <a:endParaRPr lang="en-US"/>
          </a:p>
        </p:txBody>
      </p:sp>
    </p:spTree>
    <p:extLst>
      <p:ext uri="{BB962C8B-B14F-4D97-AF65-F5344CB8AC3E}">
        <p14:creationId xmlns="" xmlns:p14="http://schemas.microsoft.com/office/powerpoint/2010/main" val="3587390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C7D2AB-62CA-49ED-843A-BC7133BEF78F}"/>
              </a:ext>
            </a:extLst>
          </p:cNvPr>
          <p:cNvSpPr>
            <a:spLocks noGrp="1"/>
          </p:cNvSpPr>
          <p:nvPr>
            <p:ph type="title"/>
          </p:nvPr>
        </p:nvSpPr>
        <p:spPr>
          <a:xfrm>
            <a:off x="532039" y="567848"/>
            <a:ext cx="10515600" cy="1325563"/>
          </a:xfrm>
        </p:spPr>
        <p:txBody>
          <a:bodyPr>
            <a:normAutofit/>
          </a:bodyPr>
          <a:lstStyle/>
          <a:p>
            <a:r>
              <a:rPr lang="zh-HK" altLang="en-US" b="1" dirty="0">
                <a:latin typeface="微軟正黑體" panose="020B0604030504040204" pitchFamily="34" charset="-120"/>
                <a:ea typeface="微軟正黑體" panose="020B0604030504040204" pitchFamily="34" charset="-120"/>
              </a:rPr>
              <a:t>社會化以至</a:t>
            </a:r>
            <a:r>
              <a:rPr lang="ja-JP" altLang="en-US" b="1" dirty="0">
                <a:latin typeface="微軟正黑體" panose="020B0604030504040204" pitchFamily="34" charset="-120"/>
                <a:ea typeface="微軟正黑體" panose="020B0604030504040204" pitchFamily="34" charset="-120"/>
              </a:rPr>
              <a:t>社團的出現</a:t>
            </a:r>
          </a:p>
        </p:txBody>
      </p:sp>
      <p:sp>
        <p:nvSpPr>
          <p:cNvPr id="3" name="頁尾版面配置區 2"/>
          <p:cNvSpPr>
            <a:spLocks noGrp="1"/>
          </p:cNvSpPr>
          <p:nvPr>
            <p:ph type="ftr" sz="quarter" idx="11"/>
          </p:nvPr>
        </p:nvSpPr>
        <p:spPr/>
        <p:txBody>
          <a:bodyPr/>
          <a:lstStyle/>
          <a:p>
            <a:r>
              <a:rPr lang="en-US" altLang="zh-TW" smtClean="0"/>
              <a:t>RELS5273 </a:t>
            </a:r>
            <a:r>
              <a:rPr lang="zh-TW" altLang="en-US" smtClean="0"/>
              <a:t>天主教社會倫理</a:t>
            </a:r>
            <a:r>
              <a:rPr lang="en-US" altLang="zh-TW" smtClean="0"/>
              <a:t>《</a:t>
            </a:r>
            <a:r>
              <a:rPr lang="zh-TW" altLang="en-US" smtClean="0"/>
              <a:t>慈母與導師</a:t>
            </a:r>
            <a:r>
              <a:rPr lang="en-US" altLang="zh-TW" smtClean="0"/>
              <a:t>》</a:t>
            </a:r>
            <a:r>
              <a:rPr lang="zh-TW" altLang="en-US" smtClean="0"/>
              <a:t>通諭</a:t>
            </a:r>
            <a:endParaRPr lang="en-US"/>
          </a:p>
        </p:txBody>
      </p:sp>
      <p:sp>
        <p:nvSpPr>
          <p:cNvPr id="5" name="投影片編號版面配置區 4"/>
          <p:cNvSpPr>
            <a:spLocks noGrp="1"/>
          </p:cNvSpPr>
          <p:nvPr>
            <p:ph type="sldNum" sz="quarter" idx="12"/>
          </p:nvPr>
        </p:nvSpPr>
        <p:spPr/>
        <p:txBody>
          <a:bodyPr/>
          <a:lstStyle/>
          <a:p>
            <a:fld id="{330EA680-D336-4FF7-8B7A-9848BB0A1C32}" type="slidenum">
              <a:rPr lang="en-US" smtClean="0"/>
              <a:pPr/>
              <a:t>9</a:t>
            </a:fld>
            <a:endParaRPr lang="en-US"/>
          </a:p>
        </p:txBody>
      </p:sp>
      <p:sp>
        <p:nvSpPr>
          <p:cNvPr id="4" name="TextBox 3">
            <a:extLst>
              <a:ext uri="{FF2B5EF4-FFF2-40B4-BE49-F238E27FC236}">
                <a16:creationId xmlns="" xmlns:a16="http://schemas.microsoft.com/office/drawing/2014/main" id="{DDDE7AA9-F104-4542-B36C-D5063677132A}"/>
              </a:ext>
            </a:extLst>
          </p:cNvPr>
          <p:cNvSpPr txBox="1"/>
          <p:nvPr/>
        </p:nvSpPr>
        <p:spPr>
          <a:xfrm>
            <a:off x="592999" y="2116958"/>
            <a:ext cx="10515600"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altLang="en-US" sz="3200" dirty="0">
                <a:solidFill>
                  <a:srgbClr val="0070C0"/>
                </a:solidFill>
                <a:latin typeface="微軟正黑體" panose="020B0604030504040204" pitchFamily="34" charset="-120"/>
                <a:ea typeface="微軟正黑體" panose="020B0604030504040204" pitchFamily="34" charset="-120"/>
              </a:rPr>
              <a:t>對求取財富和福利</a:t>
            </a:r>
            <a:r>
              <a:rPr lang="en-US" sz="3200" dirty="0">
                <a:solidFill>
                  <a:srgbClr val="0070C0"/>
                </a:solidFill>
                <a:latin typeface="微軟正黑體" panose="020B0604030504040204" pitchFamily="34" charset="-120"/>
                <a:ea typeface="微軟正黑體" panose="020B0604030504040204" pitchFamily="34" charset="-120"/>
              </a:rPr>
              <a:t>，</a:t>
            </a:r>
            <a:r>
              <a:rPr lang="ja-JP" altLang="en-US" sz="3200" dirty="0">
                <a:solidFill>
                  <a:srgbClr val="0070C0"/>
                </a:solidFill>
                <a:latin typeface="微軟正黑體" panose="020B0604030504040204" pitchFamily="34" charset="-120"/>
                <a:ea typeface="微軟正黑體" panose="020B0604030504040204" pitchFamily="34" charset="-120"/>
              </a:rPr>
              <a:t>任何人的心目中都有自己的計劃</a:t>
            </a:r>
            <a:r>
              <a:rPr lang="en-US" sz="3200" dirty="0">
                <a:solidFill>
                  <a:srgbClr val="0070C0"/>
                </a:solidFill>
                <a:latin typeface="微軟正黑體" panose="020B0604030504040204" pitchFamily="34" charset="-120"/>
                <a:ea typeface="微軟正黑體" panose="020B0604030504040204" pitchFamily="34" charset="-120"/>
              </a:rPr>
              <a:t>；</a:t>
            </a:r>
            <a:r>
              <a:rPr lang="ja-JP" altLang="en-US" sz="3200" dirty="0">
                <a:solidFill>
                  <a:srgbClr val="0070C0"/>
                </a:solidFill>
                <a:latin typeface="微軟正黑體" panose="020B0604030504040204" pitchFamily="34" charset="-120"/>
                <a:ea typeface="微軟正黑體" panose="020B0604030504040204" pitchFamily="34" charset="-120"/>
              </a:rPr>
              <a:t>但這計劃超過個人能力時</a:t>
            </a:r>
            <a:r>
              <a:rPr lang="en-US" sz="3200" dirty="0">
                <a:solidFill>
                  <a:srgbClr val="0070C0"/>
                </a:solidFill>
                <a:latin typeface="微軟正黑體" panose="020B0604030504040204" pitchFamily="34" charset="-120"/>
                <a:ea typeface="微軟正黑體" panose="020B0604030504040204" pitchFamily="34" charset="-120"/>
              </a:rPr>
              <a:t>，</a:t>
            </a:r>
            <a:r>
              <a:rPr lang="ja-JP" altLang="en-US" sz="3200" dirty="0">
                <a:solidFill>
                  <a:srgbClr val="0070C0"/>
                </a:solidFill>
                <a:latin typeface="微軟正黑體" panose="020B0604030504040204" pitchFamily="34" charset="-120"/>
                <a:ea typeface="微軟正黑體" panose="020B0604030504040204" pitchFamily="34" charset="-120"/>
              </a:rPr>
              <a:t>便會本著我人所謂自然傾向</a:t>
            </a:r>
            <a:r>
              <a:rPr lang="en-US" sz="3200" dirty="0">
                <a:solidFill>
                  <a:srgbClr val="0070C0"/>
                </a:solidFill>
                <a:latin typeface="微軟正黑體" panose="020B0604030504040204" pitchFamily="34" charset="-120"/>
                <a:ea typeface="微軟正黑體" panose="020B0604030504040204" pitchFamily="34" charset="-120"/>
              </a:rPr>
              <a:t>，</a:t>
            </a:r>
            <a:r>
              <a:rPr lang="ja-JP" altLang="en-US" sz="3200" dirty="0">
                <a:solidFill>
                  <a:srgbClr val="0070C0"/>
                </a:solidFill>
                <a:latin typeface="微軟正黑體" panose="020B0604030504040204" pitchFamily="34" charset="-120"/>
                <a:ea typeface="微軟正黑體" panose="020B0604030504040204" pitchFamily="34" charset="-120"/>
              </a:rPr>
              <a:t>自發地組成社團來達成目的</a:t>
            </a:r>
            <a:r>
              <a:rPr lang="en-US" sz="3200" dirty="0">
                <a:solidFill>
                  <a:srgbClr val="0070C0"/>
                </a:solidFill>
                <a:latin typeface="微軟正黑體" panose="020B0604030504040204" pitchFamily="34" charset="-120"/>
                <a:ea typeface="微軟正黑體" panose="020B0604030504040204" pitchFamily="34" charset="-120"/>
              </a:rPr>
              <a:t>。</a:t>
            </a:r>
            <a:r>
              <a:rPr lang="ja-JP" altLang="en-US" sz="3200" dirty="0">
                <a:solidFill>
                  <a:srgbClr val="0070C0"/>
                </a:solidFill>
                <a:latin typeface="微軟正黑體" panose="020B0604030504040204" pitchFamily="34" charset="-120"/>
                <a:ea typeface="微軟正黑體" panose="020B0604030504040204" pitchFamily="34" charset="-120"/>
              </a:rPr>
              <a:t>尤其近年來，一國或國際性的經濟、社會、文化、娛樂、體育、技術、職業、政治等會社，各處都在紛紛成立</a:t>
            </a:r>
            <a:r>
              <a:rPr lang="en-US" sz="3200" dirty="0">
                <a:solidFill>
                  <a:srgbClr val="0070C0"/>
                </a:solidFill>
                <a:latin typeface="微軟正黑體" panose="020B0604030504040204" pitchFamily="34" charset="-120"/>
                <a:ea typeface="微軟正黑體" panose="020B0604030504040204" pitchFamily="34" charset="-120"/>
              </a:rPr>
              <a:t>。</a:t>
            </a:r>
            <a:endParaRPr lang="en-US" sz="2800" dirty="0">
              <a:solidFill>
                <a:srgbClr val="0070C0"/>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 xmlns:a16="http://schemas.microsoft.com/office/drawing/2014/main" id="{5894EB84-1503-2E42-8481-F844AF0B5EC7}"/>
              </a:ext>
            </a:extLst>
          </p:cNvPr>
          <p:cNvSpPr txBox="1"/>
          <p:nvPr/>
        </p:nvSpPr>
        <p:spPr>
          <a:xfrm>
            <a:off x="4485934" y="4727678"/>
            <a:ext cx="5073084" cy="1569660"/>
          </a:xfrm>
          <a:prstGeom prst="rect">
            <a:avLst/>
          </a:prstGeom>
          <a:noFill/>
        </p:spPr>
        <p:txBody>
          <a:bodyPr wrap="square" rtlCol="0">
            <a:spAutoFit/>
          </a:bodyPr>
          <a:lstStyle/>
          <a:p>
            <a:pPr algn="l"/>
            <a:r>
              <a:rPr lang="zh-HK" altLang="en-US" sz="3200" dirty="0">
                <a:latin typeface="微軟正黑體" panose="020B0604030504040204" pitchFamily="34" charset="-120"/>
                <a:ea typeface="微軟正黑體" panose="020B0604030504040204" pitchFamily="34" charset="-120"/>
              </a:rPr>
              <a:t>科技進步</a:t>
            </a:r>
            <a:endParaRPr lang="en-US" altLang="zh-HK" sz="3200" dirty="0">
              <a:latin typeface="微軟正黑體" panose="020B0604030504040204" pitchFamily="34" charset="-120"/>
              <a:ea typeface="微軟正黑體" panose="020B0604030504040204" pitchFamily="34" charset="-120"/>
            </a:endParaRPr>
          </a:p>
          <a:p>
            <a:pPr algn="l"/>
            <a:r>
              <a:rPr lang="zh-HK" altLang="en-US" sz="3200" dirty="0">
                <a:latin typeface="微軟正黑體" panose="020B0604030504040204" pitchFamily="34" charset="-120"/>
                <a:ea typeface="微軟正黑體" panose="020B0604030504040204" pitchFamily="34" charset="-120"/>
              </a:rPr>
              <a:t>生產效率提升</a:t>
            </a:r>
            <a:endParaRPr lang="en-US" altLang="zh-HK" sz="3200" dirty="0">
              <a:latin typeface="微軟正黑體" panose="020B0604030504040204" pitchFamily="34" charset="-120"/>
              <a:ea typeface="微軟正黑體" panose="020B0604030504040204" pitchFamily="34" charset="-120"/>
            </a:endParaRPr>
          </a:p>
          <a:p>
            <a:pPr algn="l"/>
            <a:r>
              <a:rPr lang="zh-HK" altLang="en-US" sz="3200" dirty="0">
                <a:latin typeface="微軟正黑體" panose="020B0604030504040204" pitchFamily="34" charset="-120"/>
                <a:ea typeface="微軟正黑體" panose="020B0604030504040204" pitchFamily="34" charset="-120"/>
              </a:rPr>
              <a:t>人民生活改善</a:t>
            </a:r>
          </a:p>
        </p:txBody>
      </p:sp>
      <p:sp>
        <p:nvSpPr>
          <p:cNvPr id="7" name="箭號: 向右 6">
            <a:extLst>
              <a:ext uri="{FF2B5EF4-FFF2-40B4-BE49-F238E27FC236}">
                <a16:creationId xmlns="" xmlns:a16="http://schemas.microsoft.com/office/drawing/2014/main" id="{668BBAF1-68D9-564C-A2E2-D5F12694C16A}"/>
              </a:ext>
            </a:extLst>
          </p:cNvPr>
          <p:cNvSpPr/>
          <p:nvPr/>
        </p:nvSpPr>
        <p:spPr>
          <a:xfrm>
            <a:off x="2891123" y="4992682"/>
            <a:ext cx="1135570" cy="759738"/>
          </a:xfrm>
          <a:prstGeom prst="rightArrow">
            <a:avLst>
              <a:gd name="adj1" fmla="val 50000"/>
              <a:gd name="adj2" fmla="val 37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 xmlns:p14="http://schemas.microsoft.com/office/powerpoint/2010/main" val="1032533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510</TotalTime>
  <Words>5101</Words>
  <Application>Microsoft Office PowerPoint</Application>
  <PresentationFormat>自訂</PresentationFormat>
  <Paragraphs>438</Paragraphs>
  <Slides>60</Slides>
  <Notes>16</Notes>
  <HiddenSlides>0</HiddenSlides>
  <MMClips>0</MMClips>
  <ScaleCrop>false</ScaleCrop>
  <HeadingPairs>
    <vt:vector size="4" baseType="variant">
      <vt:variant>
        <vt:lpstr>佈景主題</vt:lpstr>
      </vt:variant>
      <vt:variant>
        <vt:i4>1</vt:i4>
      </vt:variant>
      <vt:variant>
        <vt:lpstr>投影片標題</vt:lpstr>
      </vt:variant>
      <vt:variant>
        <vt:i4>60</vt:i4>
      </vt:variant>
    </vt:vector>
  </HeadingPairs>
  <TitlesOfParts>
    <vt:vector size="61" baseType="lpstr">
      <vt:lpstr>office theme</vt:lpstr>
      <vt:lpstr>《慈母與導師》《和平於世》</vt:lpstr>
      <vt:lpstr>教宗若望廿三世</vt:lpstr>
      <vt:lpstr>《慈母與導師》通諭</vt:lpstr>
      <vt:lpstr>背景</vt:lpstr>
      <vt:lpstr>《慈母與導師》 - 重點探討</vt:lpstr>
      <vt:lpstr>(一) 結社自由 國家角色 </vt:lpstr>
      <vt:lpstr>《慈母與導師》：重申《新事》的要點</vt:lpstr>
      <vt:lpstr>《慈母與導師》:對《新事》的引申</vt:lpstr>
      <vt:lpstr>社會化以至社團的出現</vt:lpstr>
      <vt:lpstr>舉例：工會的作用</vt:lpstr>
      <vt:lpstr>國家角色</vt:lpstr>
      <vt:lpstr>反思: 香港的結社自由</vt:lpstr>
      <vt:lpstr>香港基本法　</vt:lpstr>
      <vt:lpstr>回歸20年: 香港的結社自由</vt:lpstr>
      <vt:lpstr>集體談判權廢法20載　</vt:lpstr>
      <vt:lpstr>香港特別行政區政府 就結社自由委員會第 311 號報告書 提交的進度報告 （第 1942 號個案）</vt:lpstr>
      <vt:lpstr>(二) 財富增長 人的發展 </vt:lpstr>
      <vt:lpstr>社會變遷與教會訓導</vt:lpstr>
      <vt:lpstr>社會變遷與教會訓導 (續)</vt:lpstr>
      <vt:lpstr>社會問題的新面貌</vt:lpstr>
      <vt:lpstr>社會問題的新面貌 (續)</vt:lpstr>
      <vt:lpstr>教會的觀點</vt:lpstr>
      <vt:lpstr>反思現代社會的適用性</vt:lpstr>
      <vt:lpstr>反思現代社會的適用性 (續)</vt:lpstr>
      <vt:lpstr>教會與人的價值</vt:lpstr>
      <vt:lpstr>價值等級</vt:lpstr>
      <vt:lpstr>(三) 私產問題 </vt:lpstr>
      <vt:lpstr>當時的社會</vt:lpstr>
      <vt:lpstr>私產權定義</vt:lpstr>
      <vt:lpstr>為什麼人要有私產權？</vt:lpstr>
      <vt:lpstr>為什麼人要有私產權？(續)</vt:lpstr>
      <vt:lpstr>強調私產權應有的特性</vt:lpstr>
      <vt:lpstr>私產權的永久性</vt:lpstr>
      <vt:lpstr>私產權的社會性責任</vt:lpstr>
      <vt:lpstr>私產權的普遍性 </vt:lpstr>
      <vt:lpstr>私產權為福音所證實 </vt:lpstr>
      <vt:lpstr>國家與私產權</vt:lpstr>
      <vt:lpstr>反思：香港的私產權情況</vt:lpstr>
      <vt:lpstr>舉例：香港侵犯私權例子</vt:lpstr>
      <vt:lpstr>反思：香港的土地私產權情況 </vt:lpstr>
      <vt:lpstr>反思：中國的知識產權情況</vt:lpstr>
      <vt:lpstr>小結</vt:lpstr>
      <vt:lpstr>(四) 重振農業 </vt:lpstr>
      <vt:lpstr>Agriculture</vt:lpstr>
      <vt:lpstr>Background on Agriculture</vt:lpstr>
      <vt:lpstr>Issues on Agriculture</vt:lpstr>
      <vt:lpstr>Solutions/Remedies – Agriculture </vt:lpstr>
      <vt:lpstr>Solutions/Remedies – Agriculture (cont’d)</vt:lpstr>
      <vt:lpstr>Solutions/Remedies – Agriculture (cont’d)</vt:lpstr>
      <vt:lpstr>Solutions/Remedies – Agriculture (cont’d)</vt:lpstr>
      <vt:lpstr>Solutions/Remedies – Agriculture (cont’d)</vt:lpstr>
      <vt:lpstr>Evaluations in the present settings</vt:lpstr>
      <vt:lpstr>Facts of agriculture in Hong Kong</vt:lpstr>
      <vt:lpstr>Issues of agriculture in Hong Kong</vt:lpstr>
      <vt:lpstr>Reflections</vt:lpstr>
      <vt:lpstr>Recreational farming</vt:lpstr>
      <vt:lpstr>Eco-friendly farming</vt:lpstr>
      <vt:lpstr>小結</vt:lpstr>
      <vt:lpstr>Vatican II (first session opening on 11 Oct 1962)  addressed relations between the Catholic Church and the modern world.</vt:lpstr>
      <vt:lpstr>《和平於世》通諭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慈母與導師通諭</dc:title>
  <dc:creator>user</dc:creator>
  <cp:lastModifiedBy>Ngasin</cp:lastModifiedBy>
  <cp:revision>164</cp:revision>
  <dcterms:modified xsi:type="dcterms:W3CDTF">2018-03-20T10:13:14Z</dcterms:modified>
</cp:coreProperties>
</file>